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65"/>
  </p:notesMasterIdLst>
  <p:handoutMasterIdLst>
    <p:handoutMasterId r:id="rId66"/>
  </p:handoutMasterIdLst>
  <p:sldIdLst>
    <p:sldId id="256" r:id="rId5"/>
    <p:sldId id="262" r:id="rId6"/>
    <p:sldId id="295" r:id="rId7"/>
    <p:sldId id="350" r:id="rId8"/>
    <p:sldId id="370" r:id="rId9"/>
    <p:sldId id="371" r:id="rId10"/>
    <p:sldId id="337" r:id="rId11"/>
    <p:sldId id="351" r:id="rId12"/>
    <p:sldId id="352" r:id="rId13"/>
    <p:sldId id="349" r:id="rId14"/>
    <p:sldId id="362" r:id="rId15"/>
    <p:sldId id="340" r:id="rId16"/>
    <p:sldId id="338" r:id="rId17"/>
    <p:sldId id="357" r:id="rId18"/>
    <p:sldId id="347" r:id="rId19"/>
    <p:sldId id="341" r:id="rId20"/>
    <p:sldId id="342" r:id="rId21"/>
    <p:sldId id="300" r:id="rId22"/>
    <p:sldId id="266" r:id="rId23"/>
    <p:sldId id="343" r:id="rId24"/>
    <p:sldId id="358" r:id="rId25"/>
    <p:sldId id="369" r:id="rId26"/>
    <p:sldId id="304" r:id="rId27"/>
    <p:sldId id="302" r:id="rId28"/>
    <p:sldId id="305" r:id="rId29"/>
    <p:sldId id="306" r:id="rId30"/>
    <p:sldId id="359" r:id="rId31"/>
    <p:sldId id="360" r:id="rId32"/>
    <p:sldId id="361" r:id="rId33"/>
    <p:sldId id="368" r:id="rId34"/>
    <p:sldId id="367" r:id="rId35"/>
    <p:sldId id="307" r:id="rId36"/>
    <p:sldId id="344" r:id="rId37"/>
    <p:sldId id="345" r:id="rId38"/>
    <p:sldId id="353" r:id="rId39"/>
    <p:sldId id="354" r:id="rId40"/>
    <p:sldId id="364" r:id="rId41"/>
    <p:sldId id="309" r:id="rId42"/>
    <p:sldId id="365" r:id="rId43"/>
    <p:sldId id="310" r:id="rId44"/>
    <p:sldId id="313" r:id="rId45"/>
    <p:sldId id="314" r:id="rId46"/>
    <p:sldId id="315" r:id="rId47"/>
    <p:sldId id="316" r:id="rId48"/>
    <p:sldId id="320" r:id="rId49"/>
    <p:sldId id="321" r:id="rId50"/>
    <p:sldId id="323" r:id="rId51"/>
    <p:sldId id="324" r:id="rId52"/>
    <p:sldId id="325" r:id="rId53"/>
    <p:sldId id="326" r:id="rId54"/>
    <p:sldId id="327" r:id="rId55"/>
    <p:sldId id="328" r:id="rId56"/>
    <p:sldId id="329" r:id="rId57"/>
    <p:sldId id="331" r:id="rId58"/>
    <p:sldId id="332" r:id="rId59"/>
    <p:sldId id="333" r:id="rId60"/>
    <p:sldId id="334" r:id="rId61"/>
    <p:sldId id="335" r:id="rId62"/>
    <p:sldId id="276" r:id="rId63"/>
    <p:sldId id="36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94660"/>
  </p:normalViewPr>
  <p:slideViewPr>
    <p:cSldViewPr snapToGrid="0">
      <p:cViewPr varScale="1">
        <p:scale>
          <a:sx n="90" d="100"/>
          <a:sy n="90" d="100"/>
        </p:scale>
        <p:origin x="163" y="67"/>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7/21/2023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endParaRPr lang="en-US"/>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dirty="0"/>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18335730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 id="2147483680" r:id="rId21"/>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keras.io/examples/nlp/text_classification_with_transformer/" TargetMode="External"/><Relationship Id="rId7" Type="http://schemas.openxmlformats.org/officeDocument/2006/relationships/hyperlink" Target="https://www.analyticsvidhya.com/blog/2021/06/5-techniques-to-handle-imbalanced-data-for-a-classification-problem/" TargetMode="External"/><Relationship Id="rId2" Type="http://schemas.openxmlformats.org/officeDocument/2006/relationships/hyperlink" Target="https://keras.io/examples/timeseries/timeseries_transformer_classification/" TargetMode="External"/><Relationship Id="rId1" Type="http://schemas.openxmlformats.org/officeDocument/2006/relationships/slideLayout" Target="../slideLayouts/slideLayout20.xml"/><Relationship Id="rId6" Type="http://schemas.openxmlformats.org/officeDocument/2006/relationships/hyperlink" Target="https://www.tensorflow.org/addons/api_docs/python/tfa/metrics/FBetaScore" TargetMode="External"/><Relationship Id="rId5" Type="http://schemas.openxmlformats.org/officeDocument/2006/relationships/hyperlink" Target="https://towardsdatascience.com/illustrated-self-attention-2d627e33b20a" TargetMode="External"/><Relationship Id="rId4" Type="http://schemas.openxmlformats.org/officeDocument/2006/relationships/hyperlink" Target="https://towardsdatascience.com/illustrated-guide-to-transformers-step-by-step-explanation-f74876522bc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891870" y="3429000"/>
            <a:ext cx="4941771" cy="1704133"/>
          </a:xfrm>
        </p:spPr>
        <p:txBody>
          <a:bodyPr/>
          <a:lstStyle/>
          <a:p>
            <a:r>
              <a:rPr lang="en-US" dirty="0"/>
              <a:t>Analyzing Plasma evolution with transformers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972525" y="5175778"/>
            <a:ext cx="4941770" cy="396660"/>
          </a:xfrm>
        </p:spPr>
        <p:txBody>
          <a:bodyPr/>
          <a:lstStyle/>
          <a:p>
            <a:r>
              <a:rPr lang="en-US" dirty="0"/>
              <a:t>GROUP 2315</a:t>
            </a:r>
          </a:p>
        </p:txBody>
      </p:sp>
      <p:sp>
        <p:nvSpPr>
          <p:cNvPr id="4" name="Subtitle 2">
            <a:extLst>
              <a:ext uri="{FF2B5EF4-FFF2-40B4-BE49-F238E27FC236}">
                <a16:creationId xmlns:a16="http://schemas.microsoft.com/office/drawing/2014/main" id="{5C7B3148-3595-8836-6C88-3BD88962B61E}"/>
              </a:ext>
            </a:extLst>
          </p:cNvPr>
          <p:cNvSpPr txBox="1">
            <a:spLocks/>
          </p:cNvSpPr>
          <p:nvPr/>
        </p:nvSpPr>
        <p:spPr>
          <a:xfrm>
            <a:off x="277705" y="4734821"/>
            <a:ext cx="5276425" cy="167523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Members:</a:t>
            </a:r>
          </a:p>
          <a:p>
            <a:pPr marL="285750" indent="-285750">
              <a:buFont typeface="Courier New" panose="02070309020205020404" pitchFamily="49" charset="0"/>
              <a:buChar char="o"/>
            </a:pPr>
            <a:r>
              <a:rPr lang="en-US" dirty="0"/>
              <a:t>Amirhossein Rostami - 2084299</a:t>
            </a:r>
          </a:p>
          <a:p>
            <a:pPr marL="285750" indent="-285750">
              <a:buFont typeface="Courier New" panose="02070309020205020404" pitchFamily="49" charset="0"/>
              <a:buChar char="o"/>
            </a:pPr>
            <a:r>
              <a:rPr lang="en-US" dirty="0"/>
              <a:t>Davide </a:t>
            </a:r>
            <a:r>
              <a:rPr lang="en-US" dirty="0" err="1"/>
              <a:t>Checchia</a:t>
            </a:r>
            <a:r>
              <a:rPr lang="en-US" dirty="0"/>
              <a:t> - 2078232</a:t>
            </a:r>
          </a:p>
          <a:p>
            <a:pPr marL="285750" indent="-285750">
              <a:buFont typeface="Courier New" panose="02070309020205020404" pitchFamily="49" charset="0"/>
              <a:buChar char="o"/>
            </a:pPr>
            <a:r>
              <a:rPr lang="en-US" dirty="0" err="1"/>
              <a:t>Jelin</a:t>
            </a:r>
            <a:r>
              <a:rPr lang="en-US" dirty="0"/>
              <a:t> Raphael Akkara - 2072064</a:t>
            </a:r>
          </a:p>
          <a:p>
            <a:pPr marL="285750" indent="-285750">
              <a:buFont typeface="Courier New" panose="02070309020205020404" pitchFamily="49" charset="0"/>
              <a:buChar char="o"/>
            </a:pPr>
            <a:r>
              <a:rPr lang="en-US" dirty="0" err="1"/>
              <a:t>Kiamehr</a:t>
            </a:r>
            <a:r>
              <a:rPr lang="en-US" dirty="0"/>
              <a:t> Javid - 2084294</a:t>
            </a:r>
          </a:p>
        </p:txBody>
      </p:sp>
      <p:sp>
        <p:nvSpPr>
          <p:cNvPr id="5" name="Subtitle 2">
            <a:extLst>
              <a:ext uri="{FF2B5EF4-FFF2-40B4-BE49-F238E27FC236}">
                <a16:creationId xmlns:a16="http://schemas.microsoft.com/office/drawing/2014/main" id="{AE69D76A-29DC-749E-A22D-1F6A5C8EEF68}"/>
              </a:ext>
            </a:extLst>
          </p:cNvPr>
          <p:cNvSpPr txBox="1">
            <a:spLocks/>
          </p:cNvSpPr>
          <p:nvPr/>
        </p:nvSpPr>
        <p:spPr>
          <a:xfrm>
            <a:off x="277704" y="4370225"/>
            <a:ext cx="2613441" cy="36459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Supervisor: </a:t>
            </a:r>
            <a:r>
              <a:rPr lang="en-US" dirty="0"/>
              <a:t>Anna </a:t>
            </a:r>
            <a:r>
              <a:rPr lang="en-US" dirty="0" err="1"/>
              <a:t>Braghetto</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68791"/>
            <a:ext cx="8421688" cy="1325563"/>
          </a:xfrm>
        </p:spPr>
        <p:txBody>
          <a:bodyPr/>
          <a:lstStyle/>
          <a:p>
            <a:r>
              <a:rPr lang="en-US" cap="none" dirty="0"/>
              <a:t>2. TRANSFORMERS – </a:t>
            </a:r>
            <a:br>
              <a:rPr lang="en-US" cap="none" dirty="0"/>
            </a:br>
            <a:r>
              <a:rPr lang="en-US" cap="none" dirty="0"/>
              <a:t>Natural Language Processing</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400712" y="1931210"/>
            <a:ext cx="6618155" cy="4520390"/>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endParaRPr lang="en-US" sz="1600" dirty="0"/>
          </a:p>
        </p:txBody>
      </p:sp>
      <p:pic>
        <p:nvPicPr>
          <p:cNvPr id="3" name="Content Placeholder 5">
            <a:extLst>
              <a:ext uri="{FF2B5EF4-FFF2-40B4-BE49-F238E27FC236}">
                <a16:creationId xmlns:a16="http://schemas.microsoft.com/office/drawing/2014/main" id="{ACF987B1-FE8F-56FC-A423-1B95CF07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655" y="1143498"/>
            <a:ext cx="3911090" cy="5122226"/>
          </a:xfrm>
          <a:prstGeom prst="rect">
            <a:avLst/>
          </a:prstGeom>
        </p:spPr>
      </p:pic>
      <p:sp>
        <p:nvSpPr>
          <p:cNvPr id="4" name="Content Placeholder 25">
            <a:extLst>
              <a:ext uri="{FF2B5EF4-FFF2-40B4-BE49-F238E27FC236}">
                <a16:creationId xmlns:a16="http://schemas.microsoft.com/office/drawing/2014/main" id="{1F977795-D6FB-65B9-AD75-8F6DB80BCD6B}"/>
              </a:ext>
            </a:extLst>
          </p:cNvPr>
          <p:cNvSpPr txBox="1">
            <a:spLocks/>
          </p:cNvSpPr>
          <p:nvPr/>
        </p:nvSpPr>
        <p:spPr>
          <a:xfrm>
            <a:off x="400965" y="2147888"/>
            <a:ext cx="7625690" cy="5078134"/>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b="1" dirty="0"/>
              <a:t>Input Processing:  </a:t>
            </a:r>
            <a:r>
              <a:rPr lang="en-US" dirty="0"/>
              <a:t>Input sentence is received, </a:t>
            </a:r>
            <a:r>
              <a:rPr lang="en-US" b="1" dirty="0"/>
              <a:t>tokenized</a:t>
            </a:r>
            <a:r>
              <a:rPr lang="en-US" dirty="0"/>
              <a:t> (marking each word’s position in the input) and converted to </a:t>
            </a:r>
            <a:r>
              <a:rPr lang="en-US" b="1" dirty="0"/>
              <a:t>embedded vectors </a:t>
            </a:r>
            <a:r>
              <a:rPr lang="en-US" dirty="0"/>
              <a:t>(mapping the words to an embedding space to give them general context).</a:t>
            </a:r>
          </a:p>
          <a:p>
            <a:pPr marL="285750" indent="-285750" algn="just">
              <a:lnSpc>
                <a:spcPct val="150000"/>
              </a:lnSpc>
              <a:buFont typeface="Courier New" panose="02070309020205020404" pitchFamily="49" charset="0"/>
              <a:buChar char="o"/>
            </a:pPr>
            <a:r>
              <a:rPr lang="en-US" dirty="0"/>
              <a:t> </a:t>
            </a:r>
            <a:r>
              <a:rPr lang="en-US" b="1" dirty="0"/>
              <a:t>Encoder: </a:t>
            </a:r>
          </a:p>
          <a:p>
            <a:pPr marL="742950" lvl="1" indent="-285750" algn="just">
              <a:lnSpc>
                <a:spcPct val="150000"/>
              </a:lnSpc>
              <a:buFont typeface="Courier New" panose="02070309020205020404" pitchFamily="49" charset="0"/>
              <a:buChar char="o"/>
            </a:pPr>
            <a:r>
              <a:rPr lang="en-US" dirty="0"/>
              <a:t> </a:t>
            </a:r>
            <a:r>
              <a:rPr lang="en-US" b="1" dirty="0"/>
              <a:t>Multi-Head Attention: </a:t>
            </a:r>
            <a:r>
              <a:rPr lang="en-US" dirty="0"/>
              <a:t>Applies attention to itself (self-attention) using different sets of weight matrices.  The different sets define the multiple heads.</a:t>
            </a:r>
          </a:p>
          <a:p>
            <a:pPr marL="742950" lvl="1" indent="-285750" algn="just">
              <a:lnSpc>
                <a:spcPct val="150000"/>
              </a:lnSpc>
              <a:buFont typeface="Courier New" panose="02070309020205020404" pitchFamily="49" charset="0"/>
              <a:buChar char="o"/>
            </a:pPr>
            <a:r>
              <a:rPr lang="en-US" b="1" dirty="0"/>
              <a:t>Feed Forward Network: </a:t>
            </a:r>
            <a:r>
              <a:rPr lang="en-US" dirty="0"/>
              <a:t>Learns patterns using the attended and improved embeddings.</a:t>
            </a:r>
          </a:p>
          <a:p>
            <a:pPr marL="742950" lvl="1" indent="-285750" algn="just">
              <a:lnSpc>
                <a:spcPct val="150000"/>
              </a:lnSpc>
              <a:buFont typeface="Courier New" panose="02070309020205020404" pitchFamily="49" charset="0"/>
              <a:buChar char="o"/>
            </a:pPr>
            <a:r>
              <a:rPr lang="en-US" b="1" dirty="0"/>
              <a:t>Add and Normalization:  </a:t>
            </a:r>
            <a:r>
              <a:rPr lang="en-US" dirty="0"/>
              <a:t>Adds the input to the result so as to maintain initial meaning or context.  Normalizes the results so that the model works with equally scaled variables.</a:t>
            </a:r>
          </a:p>
        </p:txBody>
      </p:sp>
    </p:spTree>
    <p:extLst>
      <p:ext uri="{BB962C8B-B14F-4D97-AF65-F5344CB8AC3E}">
        <p14:creationId xmlns:p14="http://schemas.microsoft.com/office/powerpoint/2010/main" val="935739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59A62711-09DB-BB0C-419F-0DE9D625C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9014" y="136525"/>
            <a:ext cx="3345104" cy="4380973"/>
          </a:xfrm>
          <a:prstGeom prst="rect">
            <a:avLst/>
          </a:prstGeom>
        </p:spPr>
      </p:pic>
      <p:pic>
        <p:nvPicPr>
          <p:cNvPr id="12" name="Content Placeholder 11">
            <a:extLst>
              <a:ext uri="{FF2B5EF4-FFF2-40B4-BE49-F238E27FC236}">
                <a16:creationId xmlns:a16="http://schemas.microsoft.com/office/drawing/2014/main" id="{AF172D94-3A81-6725-975E-FF0F85D1FEC5}"/>
              </a:ext>
            </a:extLst>
          </p:cNvPr>
          <p:cNvPicPr>
            <a:picLocks noGrp="1" noChangeAspect="1"/>
          </p:cNvPicPr>
          <p:nvPr>
            <p:ph sz="half" idx="2"/>
          </p:nvPr>
        </p:nvPicPr>
        <p:blipFill>
          <a:blip r:embed="rId3"/>
          <a:stretch>
            <a:fillRect/>
          </a:stretch>
        </p:blipFill>
        <p:spPr>
          <a:xfrm>
            <a:off x="3055673" y="4794766"/>
            <a:ext cx="6080654" cy="1753137"/>
          </a:xfrm>
        </p:spPr>
      </p:pic>
      <p:sp>
        <p:nvSpPr>
          <p:cNvPr id="10" name="Slide Number Placeholder 9">
            <a:extLst>
              <a:ext uri="{FF2B5EF4-FFF2-40B4-BE49-F238E27FC236}">
                <a16:creationId xmlns:a16="http://schemas.microsoft.com/office/drawing/2014/main" id="{D3492A62-678A-1BDD-0FD1-D8528044D886}"/>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13" name="Title 1">
            <a:extLst>
              <a:ext uri="{FF2B5EF4-FFF2-40B4-BE49-F238E27FC236}">
                <a16:creationId xmlns:a16="http://schemas.microsoft.com/office/drawing/2014/main" id="{BF5E7F32-0785-0BA6-5C28-B5A730E39347}"/>
              </a:ext>
            </a:extLst>
          </p:cNvPr>
          <p:cNvSpPr>
            <a:spLocks noGrp="1"/>
          </p:cNvSpPr>
          <p:nvPr>
            <p:ph type="title"/>
          </p:nvPr>
        </p:nvSpPr>
        <p:spPr>
          <a:xfrm>
            <a:off x="1885156" y="68791"/>
            <a:ext cx="8421688" cy="1325563"/>
          </a:xfrm>
        </p:spPr>
        <p:txBody>
          <a:bodyPr/>
          <a:lstStyle/>
          <a:p>
            <a:r>
              <a:rPr lang="en-US" cap="none" dirty="0"/>
              <a:t>2. TRANSFORMERS – </a:t>
            </a:r>
            <a:br>
              <a:rPr lang="en-US" cap="none" dirty="0"/>
            </a:br>
            <a:r>
              <a:rPr lang="en-US" cap="none" dirty="0"/>
              <a:t>Natural Language Processing</a:t>
            </a:r>
            <a:endParaRPr lang="en-US" dirty="0"/>
          </a:p>
        </p:txBody>
      </p:sp>
      <p:sp>
        <p:nvSpPr>
          <p:cNvPr id="14" name="Content Placeholder 25">
            <a:extLst>
              <a:ext uri="{FF2B5EF4-FFF2-40B4-BE49-F238E27FC236}">
                <a16:creationId xmlns:a16="http://schemas.microsoft.com/office/drawing/2014/main" id="{6C1085CF-0C39-60EA-5CE9-9C1649C7AEBD}"/>
              </a:ext>
            </a:extLst>
          </p:cNvPr>
          <p:cNvSpPr txBox="1">
            <a:spLocks/>
          </p:cNvSpPr>
          <p:nvPr/>
        </p:nvSpPr>
        <p:spPr>
          <a:xfrm>
            <a:off x="768861" y="1400450"/>
            <a:ext cx="5928251" cy="3308601"/>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b="1" dirty="0"/>
              <a:t>Decoder: </a:t>
            </a:r>
          </a:p>
          <a:p>
            <a:pPr marL="742950" lvl="1" indent="-285750" algn="just">
              <a:lnSpc>
                <a:spcPct val="150000"/>
              </a:lnSpc>
              <a:buFont typeface="Courier New" panose="02070309020205020404" pitchFamily="49" charset="0"/>
              <a:buChar char="o"/>
            </a:pPr>
            <a:r>
              <a:rPr lang="en-US" dirty="0"/>
              <a:t>Auto-regressive</a:t>
            </a:r>
          </a:p>
          <a:p>
            <a:pPr marL="742950" lvl="1" indent="-285750" algn="just">
              <a:lnSpc>
                <a:spcPct val="150000"/>
              </a:lnSpc>
              <a:buFont typeface="Courier New" panose="02070309020205020404" pitchFamily="49" charset="0"/>
              <a:buChar char="o"/>
            </a:pPr>
            <a:r>
              <a:rPr lang="en-US" b="1" dirty="0"/>
              <a:t>Masked Multi-Head Attention:  </a:t>
            </a:r>
            <a:r>
              <a:rPr lang="en-US" dirty="0"/>
              <a:t>Applying self attention by masking future words. This ensures that all learning and predictions happen using current and previous data.</a:t>
            </a:r>
          </a:p>
          <a:p>
            <a:pPr marL="742950" lvl="1" indent="-285750" algn="just">
              <a:lnSpc>
                <a:spcPct val="150000"/>
              </a:lnSpc>
              <a:buFont typeface="Courier New" panose="02070309020205020404" pitchFamily="49" charset="0"/>
              <a:buChar char="o"/>
            </a:pPr>
            <a:r>
              <a:rPr lang="en-US" b="1" dirty="0"/>
              <a:t>Second Multi-Head Attention: </a:t>
            </a:r>
            <a:r>
              <a:rPr lang="en-US" dirty="0"/>
              <a:t>The encoder’s output is used as the query and key, and the first multi-head attention’s output is the value. </a:t>
            </a:r>
            <a:endParaRPr lang="en-US" b="1" dirty="0"/>
          </a:p>
          <a:p>
            <a:pPr marL="742950" lvl="1" indent="-285750" algn="just">
              <a:lnSpc>
                <a:spcPct val="150000"/>
              </a:lnSpc>
              <a:buFont typeface="Courier New" panose="02070309020205020404" pitchFamily="49" charset="0"/>
              <a:buChar char="o"/>
            </a:pPr>
            <a:r>
              <a:rPr lang="en-US" b="1" dirty="0"/>
              <a:t>Output: </a:t>
            </a:r>
            <a:r>
              <a:rPr lang="en-US" dirty="0"/>
              <a:t>Provides probability scores over vocabulary</a:t>
            </a:r>
            <a:endParaRPr lang="en-US" b="1" dirty="0"/>
          </a:p>
          <a:p>
            <a:pPr marL="742950" lvl="1" indent="-285750" algn="just">
              <a:lnSpc>
                <a:spcPct val="150000"/>
              </a:lnSpc>
              <a:buFont typeface="Courier New" panose="02070309020205020404" pitchFamily="49" charset="0"/>
              <a:buChar char="o"/>
            </a:pPr>
            <a:endParaRPr lang="en-US" b="1" dirty="0"/>
          </a:p>
        </p:txBody>
      </p:sp>
    </p:spTree>
    <p:extLst>
      <p:ext uri="{BB962C8B-B14F-4D97-AF65-F5344CB8AC3E}">
        <p14:creationId xmlns:p14="http://schemas.microsoft.com/office/powerpoint/2010/main" val="139726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2. TRANSFORMERS – TIME SERIES DATA</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3" name="Content Placeholder 25">
            <a:extLst>
              <a:ext uri="{FF2B5EF4-FFF2-40B4-BE49-F238E27FC236}">
                <a16:creationId xmlns:a16="http://schemas.microsoft.com/office/drawing/2014/main" id="{7D6D0AE5-232A-CD7C-91BC-DABEE77586B7}"/>
              </a:ext>
            </a:extLst>
          </p:cNvPr>
          <p:cNvSpPr txBox="1">
            <a:spLocks/>
          </p:cNvSpPr>
          <p:nvPr/>
        </p:nvSpPr>
        <p:spPr>
          <a:xfrm>
            <a:off x="915990" y="1792831"/>
            <a:ext cx="10649478" cy="2247395"/>
          </a:xfrm>
          <a:prstGeom prst="rect">
            <a:avLst/>
          </a:prstGeom>
        </p:spPr>
        <p:txBody>
          <a:bodyPr vert="horz" lIns="91440" tIns="45720" rIns="91440" bIns="45720" numCol="1"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600" dirty="0"/>
              <a:t>In Timeseries data:</a:t>
            </a:r>
          </a:p>
          <a:p>
            <a:pPr marL="742950" lvl="1" indent="-285750" algn="just">
              <a:lnSpc>
                <a:spcPct val="150000"/>
              </a:lnSpc>
              <a:buFont typeface="Courier New" panose="02070309020205020404" pitchFamily="49" charset="0"/>
              <a:buChar char="o"/>
            </a:pPr>
            <a:r>
              <a:rPr lang="en-US" sz="1600" dirty="0"/>
              <a:t>Sentence -&gt; A selected time window of evolution of features (matrix of shape: (Time window, Row length) )</a:t>
            </a:r>
          </a:p>
          <a:p>
            <a:pPr marL="742950" lvl="1" indent="-285750" algn="just">
              <a:lnSpc>
                <a:spcPct val="150000"/>
              </a:lnSpc>
              <a:buFont typeface="Courier New" panose="02070309020205020404" pitchFamily="49" charset="0"/>
              <a:buChar char="o"/>
            </a:pPr>
            <a:r>
              <a:rPr lang="en-US" sz="1600" dirty="0"/>
              <a:t>Word -&gt; Set of features at one time instance (each row)</a:t>
            </a:r>
          </a:p>
          <a:p>
            <a:pPr lvl="1" algn="just">
              <a:lnSpc>
                <a:spcPct val="150000"/>
              </a:lnSpc>
            </a:pPr>
            <a:endParaRPr lang="en-US" sz="1600" dirty="0"/>
          </a:p>
          <a:p>
            <a:pPr marL="285750" indent="-285750" algn="just">
              <a:lnSpc>
                <a:spcPct val="150000"/>
              </a:lnSpc>
              <a:buFont typeface="Courier New" panose="02070309020205020404" pitchFamily="49" charset="0"/>
              <a:buChar char="o"/>
            </a:pPr>
            <a:r>
              <a:rPr lang="en-US" sz="1600" dirty="0"/>
              <a:t>We use only Encoder here since we are dealing with a binary classification task</a:t>
            </a:r>
          </a:p>
        </p:txBody>
      </p:sp>
      <p:sp>
        <p:nvSpPr>
          <p:cNvPr id="15" name="Rectangle 14">
            <a:extLst>
              <a:ext uri="{FF2B5EF4-FFF2-40B4-BE49-F238E27FC236}">
                <a16:creationId xmlns:a16="http://schemas.microsoft.com/office/drawing/2014/main" id="{CC84859D-F9D6-E26C-16D2-FD453D6E1665}"/>
              </a:ext>
            </a:extLst>
          </p:cNvPr>
          <p:cNvSpPr/>
          <p:nvPr/>
        </p:nvSpPr>
        <p:spPr>
          <a:xfrm>
            <a:off x="2095501" y="4984338"/>
            <a:ext cx="990600" cy="8794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nvGrpSpPr>
          <p:cNvPr id="14" name="Group 13">
            <a:extLst>
              <a:ext uri="{FF2B5EF4-FFF2-40B4-BE49-F238E27FC236}">
                <a16:creationId xmlns:a16="http://schemas.microsoft.com/office/drawing/2014/main" id="{0147764E-E957-3C0E-B96D-47C4F5EB98C9}"/>
              </a:ext>
            </a:extLst>
          </p:cNvPr>
          <p:cNvGrpSpPr/>
          <p:nvPr/>
        </p:nvGrpSpPr>
        <p:grpSpPr>
          <a:xfrm>
            <a:off x="2433599" y="4479953"/>
            <a:ext cx="9399173" cy="1889924"/>
            <a:chOff x="2588036" y="1963572"/>
            <a:chExt cx="9399173" cy="1889924"/>
          </a:xfrm>
        </p:grpSpPr>
        <p:pic>
          <p:nvPicPr>
            <p:cNvPr id="10" name="Picture 9">
              <a:extLst>
                <a:ext uri="{FF2B5EF4-FFF2-40B4-BE49-F238E27FC236}">
                  <a16:creationId xmlns:a16="http://schemas.microsoft.com/office/drawing/2014/main" id="{D6B667A0-D2D5-CDF2-0400-347250CE5461}"/>
                </a:ext>
              </a:extLst>
            </p:cNvPr>
            <p:cNvPicPr>
              <a:picLocks noChangeAspect="1"/>
            </p:cNvPicPr>
            <p:nvPr/>
          </p:nvPicPr>
          <p:blipFill rotWithShape="1">
            <a:blip r:embed="rId2"/>
            <a:srcRect l="2918" t="1676" r="34721"/>
            <a:stretch/>
          </p:blipFill>
          <p:spPr>
            <a:xfrm>
              <a:off x="2588036" y="1963572"/>
              <a:ext cx="5180010" cy="1888218"/>
            </a:xfrm>
            <a:prstGeom prst="rect">
              <a:avLst/>
            </a:prstGeom>
          </p:spPr>
        </p:pic>
        <p:pic>
          <p:nvPicPr>
            <p:cNvPr id="12" name="Picture 11">
              <a:extLst>
                <a:ext uri="{FF2B5EF4-FFF2-40B4-BE49-F238E27FC236}">
                  <a16:creationId xmlns:a16="http://schemas.microsoft.com/office/drawing/2014/main" id="{0716EE36-4480-8798-92B0-C5A20B3229F4}"/>
                </a:ext>
              </a:extLst>
            </p:cNvPr>
            <p:cNvPicPr>
              <a:picLocks noChangeAspect="1"/>
            </p:cNvPicPr>
            <p:nvPr/>
          </p:nvPicPr>
          <p:blipFill rotWithShape="1">
            <a:blip r:embed="rId3"/>
            <a:srcRect l="66418"/>
            <a:stretch/>
          </p:blipFill>
          <p:spPr>
            <a:xfrm>
              <a:off x="8980128" y="1963572"/>
              <a:ext cx="3007081" cy="1889924"/>
            </a:xfrm>
            <a:prstGeom prst="rect">
              <a:avLst/>
            </a:prstGeom>
          </p:spPr>
        </p:pic>
        <p:pic>
          <p:nvPicPr>
            <p:cNvPr id="13" name="Picture 12">
              <a:extLst>
                <a:ext uri="{FF2B5EF4-FFF2-40B4-BE49-F238E27FC236}">
                  <a16:creationId xmlns:a16="http://schemas.microsoft.com/office/drawing/2014/main" id="{E2D5ED6B-A3A7-233D-8A3C-930391E0E242}"/>
                </a:ext>
              </a:extLst>
            </p:cNvPr>
            <p:cNvPicPr>
              <a:picLocks noChangeAspect="1"/>
            </p:cNvPicPr>
            <p:nvPr/>
          </p:nvPicPr>
          <p:blipFill rotWithShape="1">
            <a:blip r:embed="rId2"/>
            <a:srcRect l="85408" t="1676"/>
            <a:stretch/>
          </p:blipFill>
          <p:spPr>
            <a:xfrm>
              <a:off x="7768046" y="1963572"/>
              <a:ext cx="1212082" cy="1888218"/>
            </a:xfrm>
            <a:prstGeom prst="rect">
              <a:avLst/>
            </a:prstGeom>
          </p:spPr>
        </p:pic>
      </p:grpSp>
      <p:cxnSp>
        <p:nvCxnSpPr>
          <p:cNvPr id="18" name="Straight Arrow Connector 17">
            <a:extLst>
              <a:ext uri="{FF2B5EF4-FFF2-40B4-BE49-F238E27FC236}">
                <a16:creationId xmlns:a16="http://schemas.microsoft.com/office/drawing/2014/main" id="{B695621D-30C0-58FA-455F-54A268B9135D}"/>
              </a:ext>
            </a:extLst>
          </p:cNvPr>
          <p:cNvCxnSpPr>
            <a:cxnSpLocks/>
            <a:stCxn id="15" idx="1"/>
          </p:cNvCxnSpPr>
          <p:nvPr/>
        </p:nvCxnSpPr>
        <p:spPr>
          <a:xfrm flipH="1">
            <a:off x="1885156" y="5424062"/>
            <a:ext cx="210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83B3526D-05CB-C011-F500-2B9934968F3B}"/>
              </a:ext>
            </a:extLst>
          </p:cNvPr>
          <p:cNvSpPr txBox="1"/>
          <p:nvPr/>
        </p:nvSpPr>
        <p:spPr>
          <a:xfrm>
            <a:off x="592667" y="5239395"/>
            <a:ext cx="1109133" cy="338554"/>
          </a:xfrm>
          <a:prstGeom prst="rect">
            <a:avLst/>
          </a:prstGeom>
          <a:noFill/>
        </p:spPr>
        <p:txBody>
          <a:bodyPr wrap="square">
            <a:spAutoFit/>
          </a:bodyPr>
          <a:lstStyle/>
          <a:p>
            <a:r>
              <a:rPr lang="en-US" sz="1600" dirty="0"/>
              <a:t>Sentence</a:t>
            </a:r>
            <a:endParaRPr lang="en-IN" sz="1600" dirty="0"/>
          </a:p>
        </p:txBody>
      </p:sp>
      <p:cxnSp>
        <p:nvCxnSpPr>
          <p:cNvPr id="24" name="Straight Arrow Connector 23">
            <a:extLst>
              <a:ext uri="{FF2B5EF4-FFF2-40B4-BE49-F238E27FC236}">
                <a16:creationId xmlns:a16="http://schemas.microsoft.com/office/drawing/2014/main" id="{D595F761-F28B-72F7-3284-750C9C95BFBA}"/>
              </a:ext>
            </a:extLst>
          </p:cNvPr>
          <p:cNvCxnSpPr>
            <a:cxnSpLocks/>
            <a:endCxn id="26" idx="3"/>
          </p:cNvCxnSpPr>
          <p:nvPr/>
        </p:nvCxnSpPr>
        <p:spPr>
          <a:xfrm flipH="1">
            <a:off x="1869813" y="6180667"/>
            <a:ext cx="5637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0371856-E7AA-366D-B052-679A499F3D88}"/>
              </a:ext>
            </a:extLst>
          </p:cNvPr>
          <p:cNvSpPr txBox="1"/>
          <p:nvPr/>
        </p:nvSpPr>
        <p:spPr>
          <a:xfrm>
            <a:off x="760680" y="6011390"/>
            <a:ext cx="1109133" cy="338554"/>
          </a:xfrm>
          <a:prstGeom prst="rect">
            <a:avLst/>
          </a:prstGeom>
          <a:noFill/>
        </p:spPr>
        <p:txBody>
          <a:bodyPr wrap="square">
            <a:spAutoFit/>
          </a:bodyPr>
          <a:lstStyle/>
          <a:p>
            <a:r>
              <a:rPr lang="en-US" sz="1600" dirty="0"/>
              <a:t>Word</a:t>
            </a:r>
            <a:endParaRPr lang="en-IN" sz="1600" dirty="0"/>
          </a:p>
        </p:txBody>
      </p:sp>
    </p:spTree>
    <p:extLst>
      <p:ext uri="{BB962C8B-B14F-4D97-AF65-F5344CB8AC3E}">
        <p14:creationId xmlns:p14="http://schemas.microsoft.com/office/powerpoint/2010/main" val="1910008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DFE7-484A-2CC1-8576-2E3A83B111DC}"/>
              </a:ext>
            </a:extLst>
          </p:cNvPr>
          <p:cNvSpPr>
            <a:spLocks noGrp="1"/>
          </p:cNvSpPr>
          <p:nvPr>
            <p:ph type="title"/>
          </p:nvPr>
        </p:nvSpPr>
        <p:spPr>
          <a:xfrm>
            <a:off x="1639623" y="702129"/>
            <a:ext cx="8421688" cy="1325563"/>
          </a:xfrm>
        </p:spPr>
        <p:txBody>
          <a:bodyPr/>
          <a:lstStyle/>
          <a:p>
            <a:r>
              <a:rPr lang="en-US" dirty="0"/>
              <a:t>3. General approach</a:t>
            </a:r>
            <a:endParaRPr lang="en-IN" dirty="0"/>
          </a:p>
        </p:txBody>
      </p:sp>
      <p:sp>
        <p:nvSpPr>
          <p:cNvPr id="10" name="Slide Number Placeholder 9">
            <a:extLst>
              <a:ext uri="{FF2B5EF4-FFF2-40B4-BE49-F238E27FC236}">
                <a16:creationId xmlns:a16="http://schemas.microsoft.com/office/drawing/2014/main" id="{8E0911A8-0772-D4FA-E80B-21F31BAFCB87}"/>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11" name="Content Placeholder 2">
            <a:extLst>
              <a:ext uri="{FF2B5EF4-FFF2-40B4-BE49-F238E27FC236}">
                <a16:creationId xmlns:a16="http://schemas.microsoft.com/office/drawing/2014/main" id="{CE32AF3B-A7C1-02F1-2F95-D70756B011D0}"/>
              </a:ext>
            </a:extLst>
          </p:cNvPr>
          <p:cNvSpPr txBox="1">
            <a:spLocks/>
          </p:cNvSpPr>
          <p:nvPr/>
        </p:nvSpPr>
        <p:spPr>
          <a:xfrm>
            <a:off x="1468920" y="2534779"/>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PREPARING DATA</a:t>
            </a:r>
          </a:p>
        </p:txBody>
      </p:sp>
      <p:sp>
        <p:nvSpPr>
          <p:cNvPr id="12" name="Text Placeholder 5">
            <a:extLst>
              <a:ext uri="{FF2B5EF4-FFF2-40B4-BE49-F238E27FC236}">
                <a16:creationId xmlns:a16="http://schemas.microsoft.com/office/drawing/2014/main" id="{7AB2BEEB-20F5-9C93-54B4-C19D3B1274F2}"/>
              </a:ext>
            </a:extLst>
          </p:cNvPr>
          <p:cNvSpPr txBox="1">
            <a:spLocks/>
          </p:cNvSpPr>
          <p:nvPr/>
        </p:nvSpPr>
        <p:spPr>
          <a:xfrm>
            <a:off x="1468920" y="2899904"/>
            <a:ext cx="5583633" cy="8387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1600" dirty="0"/>
              <a:t>Cleaning, Filtering Data</a:t>
            </a:r>
          </a:p>
          <a:p>
            <a:pPr>
              <a:buFont typeface="Courier New" panose="02070309020205020404" pitchFamily="49" charset="0"/>
              <a:buChar char="o"/>
            </a:pPr>
            <a:r>
              <a:rPr lang="en-US" sz="1600" dirty="0"/>
              <a:t>Splitting into testing and training sets</a:t>
            </a:r>
            <a:endParaRPr lang="en-IN" sz="1600" dirty="0"/>
          </a:p>
        </p:txBody>
      </p:sp>
      <p:sp>
        <p:nvSpPr>
          <p:cNvPr id="13" name="Content Placeholder 2">
            <a:extLst>
              <a:ext uri="{FF2B5EF4-FFF2-40B4-BE49-F238E27FC236}">
                <a16:creationId xmlns:a16="http://schemas.microsoft.com/office/drawing/2014/main" id="{3B5E60D2-D42A-82E6-E39F-568C7BD22582}"/>
              </a:ext>
            </a:extLst>
          </p:cNvPr>
          <p:cNvSpPr txBox="1">
            <a:spLocks/>
          </p:cNvSpPr>
          <p:nvPr/>
        </p:nvSpPr>
        <p:spPr>
          <a:xfrm>
            <a:off x="1473852" y="4055695"/>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DEFINE M</a:t>
            </a:r>
            <a:r>
              <a:rPr lang="en-IN" dirty="0"/>
              <a:t>ETRICS</a:t>
            </a:r>
          </a:p>
        </p:txBody>
      </p:sp>
      <p:sp>
        <p:nvSpPr>
          <p:cNvPr id="14" name="Text Placeholder 5">
            <a:extLst>
              <a:ext uri="{FF2B5EF4-FFF2-40B4-BE49-F238E27FC236}">
                <a16:creationId xmlns:a16="http://schemas.microsoft.com/office/drawing/2014/main" id="{4C0554F2-0DD7-225E-D995-B489BF9F029D}"/>
              </a:ext>
            </a:extLst>
          </p:cNvPr>
          <p:cNvSpPr txBox="1">
            <a:spLocks/>
          </p:cNvSpPr>
          <p:nvPr/>
        </p:nvSpPr>
        <p:spPr>
          <a:xfrm>
            <a:off x="1468919" y="4420820"/>
            <a:ext cx="5022598" cy="1935530"/>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Accuracy</a:t>
            </a:r>
          </a:p>
          <a:p>
            <a:pPr marL="285750" indent="-285750">
              <a:buFont typeface="Courier New" panose="02070309020205020404" pitchFamily="49" charset="0"/>
              <a:buChar char="o"/>
            </a:pPr>
            <a:r>
              <a:rPr lang="en-US" sz="1600" dirty="0"/>
              <a:t>Recall</a:t>
            </a:r>
          </a:p>
          <a:p>
            <a:pPr marL="285750" indent="-285750">
              <a:buFont typeface="Courier New" panose="02070309020205020404" pitchFamily="49" charset="0"/>
              <a:buChar char="o"/>
            </a:pPr>
            <a:r>
              <a:rPr lang="en-IN" sz="1600" dirty="0"/>
              <a:t>Precision</a:t>
            </a:r>
          </a:p>
          <a:p>
            <a:pPr marL="285750" indent="-285750">
              <a:buFont typeface="Courier New" panose="02070309020205020404" pitchFamily="49" charset="0"/>
              <a:buChar char="o"/>
            </a:pPr>
            <a:r>
              <a:rPr lang="en-IN" sz="1600" dirty="0"/>
              <a:t>F-Beta Score</a:t>
            </a:r>
          </a:p>
        </p:txBody>
      </p:sp>
      <p:sp>
        <p:nvSpPr>
          <p:cNvPr id="15" name="Content Placeholder 2">
            <a:extLst>
              <a:ext uri="{FF2B5EF4-FFF2-40B4-BE49-F238E27FC236}">
                <a16:creationId xmlns:a16="http://schemas.microsoft.com/office/drawing/2014/main" id="{5299BB88-5C38-2C80-88F8-F101A7D2CF47}"/>
              </a:ext>
            </a:extLst>
          </p:cNvPr>
          <p:cNvSpPr txBox="1">
            <a:spLocks/>
          </p:cNvSpPr>
          <p:nvPr/>
        </p:nvSpPr>
        <p:spPr>
          <a:xfrm>
            <a:off x="6758796" y="2534779"/>
            <a:ext cx="446202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DEFINE MODELS</a:t>
            </a:r>
            <a:endParaRPr lang="en-IN" dirty="0"/>
          </a:p>
        </p:txBody>
      </p:sp>
      <p:sp>
        <p:nvSpPr>
          <p:cNvPr id="16" name="Text Placeholder 5">
            <a:extLst>
              <a:ext uri="{FF2B5EF4-FFF2-40B4-BE49-F238E27FC236}">
                <a16:creationId xmlns:a16="http://schemas.microsoft.com/office/drawing/2014/main" id="{10D18238-FC43-E616-2D32-CF8D3DD1A59F}"/>
              </a:ext>
            </a:extLst>
          </p:cNvPr>
          <p:cNvSpPr txBox="1">
            <a:spLocks/>
          </p:cNvSpPr>
          <p:nvPr/>
        </p:nvSpPr>
        <p:spPr>
          <a:xfrm>
            <a:off x="6768233" y="2899904"/>
            <a:ext cx="4585568" cy="1169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Convolutional Neural Network</a:t>
            </a:r>
          </a:p>
          <a:p>
            <a:pPr marL="285750" indent="-285750">
              <a:buFont typeface="Courier New" panose="02070309020205020404" pitchFamily="49" charset="0"/>
              <a:buChar char="o"/>
            </a:pPr>
            <a:r>
              <a:rPr lang="en-US" sz="1600" dirty="0"/>
              <a:t>Dense Neural Network</a:t>
            </a:r>
          </a:p>
          <a:p>
            <a:pPr marL="285750" indent="-285750">
              <a:buFont typeface="Courier New" panose="02070309020205020404" pitchFamily="49" charset="0"/>
              <a:buChar char="o"/>
            </a:pPr>
            <a:r>
              <a:rPr lang="en-US" sz="1600" dirty="0"/>
              <a:t>Transformers</a:t>
            </a:r>
            <a:endParaRPr lang="en-IN" sz="1600" dirty="0"/>
          </a:p>
        </p:txBody>
      </p:sp>
      <p:sp>
        <p:nvSpPr>
          <p:cNvPr id="17" name="Content Placeholder 2">
            <a:extLst>
              <a:ext uri="{FF2B5EF4-FFF2-40B4-BE49-F238E27FC236}">
                <a16:creationId xmlns:a16="http://schemas.microsoft.com/office/drawing/2014/main" id="{C4498FE1-8CDC-5C90-301B-8EF24A61A1C9}"/>
              </a:ext>
            </a:extLst>
          </p:cNvPr>
          <p:cNvSpPr txBox="1">
            <a:spLocks/>
          </p:cNvSpPr>
          <p:nvPr/>
        </p:nvSpPr>
        <p:spPr>
          <a:xfrm>
            <a:off x="6758796" y="4535964"/>
            <a:ext cx="446202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VALIDATION AND GRID-SEARCH</a:t>
            </a:r>
            <a:endParaRPr lang="en-IN" dirty="0"/>
          </a:p>
        </p:txBody>
      </p:sp>
      <p:sp>
        <p:nvSpPr>
          <p:cNvPr id="18" name="Content Placeholder 2">
            <a:extLst>
              <a:ext uri="{FF2B5EF4-FFF2-40B4-BE49-F238E27FC236}">
                <a16:creationId xmlns:a16="http://schemas.microsoft.com/office/drawing/2014/main" id="{67B07707-25BE-E330-CDE4-1B089A492720}"/>
              </a:ext>
            </a:extLst>
          </p:cNvPr>
          <p:cNvSpPr txBox="1">
            <a:spLocks/>
          </p:cNvSpPr>
          <p:nvPr/>
        </p:nvSpPr>
        <p:spPr>
          <a:xfrm>
            <a:off x="6776753" y="5364541"/>
            <a:ext cx="446202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IMPROVING BEST MODEL</a:t>
            </a:r>
            <a:endParaRPr lang="en-IN" dirty="0"/>
          </a:p>
        </p:txBody>
      </p:sp>
    </p:spTree>
    <p:extLst>
      <p:ext uri="{BB962C8B-B14F-4D97-AF65-F5344CB8AC3E}">
        <p14:creationId xmlns:p14="http://schemas.microsoft.com/office/powerpoint/2010/main" val="208219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5959-C5A0-73DB-EF73-9B5DCAD9A54D}"/>
              </a:ext>
            </a:extLst>
          </p:cNvPr>
          <p:cNvSpPr>
            <a:spLocks noGrp="1"/>
          </p:cNvSpPr>
          <p:nvPr>
            <p:ph type="title"/>
          </p:nvPr>
        </p:nvSpPr>
        <p:spPr>
          <a:xfrm>
            <a:off x="1885156" y="223409"/>
            <a:ext cx="8421688" cy="1325563"/>
          </a:xfrm>
        </p:spPr>
        <p:txBody>
          <a:bodyPr/>
          <a:lstStyle/>
          <a:p>
            <a:r>
              <a:rPr lang="en-US" dirty="0"/>
              <a:t>3. General Approach – </a:t>
            </a:r>
            <a:br>
              <a:rPr lang="en-US" dirty="0"/>
            </a:br>
            <a:r>
              <a:rPr lang="en-US" dirty="0"/>
              <a:t>Confusion Matrix</a:t>
            </a:r>
            <a:endParaRPr lang="en-IN" dirty="0"/>
          </a:p>
        </p:txBody>
      </p:sp>
      <p:sp>
        <p:nvSpPr>
          <p:cNvPr id="10" name="Slide Number Placeholder 9">
            <a:extLst>
              <a:ext uri="{FF2B5EF4-FFF2-40B4-BE49-F238E27FC236}">
                <a16:creationId xmlns:a16="http://schemas.microsoft.com/office/drawing/2014/main" id="{3FDD67EA-EB27-1780-0336-450BAF579508}"/>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19" name="Content Placeholder 2">
            <a:extLst>
              <a:ext uri="{FF2B5EF4-FFF2-40B4-BE49-F238E27FC236}">
                <a16:creationId xmlns:a16="http://schemas.microsoft.com/office/drawing/2014/main" id="{BBD22006-06C6-0418-C704-023CCCEC1BA8}"/>
              </a:ext>
            </a:extLst>
          </p:cNvPr>
          <p:cNvSpPr txBox="1">
            <a:spLocks/>
          </p:cNvSpPr>
          <p:nvPr/>
        </p:nvSpPr>
        <p:spPr>
          <a:xfrm>
            <a:off x="5837902" y="5333368"/>
            <a:ext cx="335352"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a:t>
            </a:r>
            <a:endParaRPr lang="en-IN" dirty="0"/>
          </a:p>
        </p:txBody>
      </p:sp>
      <p:graphicFrame>
        <p:nvGraphicFramePr>
          <p:cNvPr id="21" name="Table 14">
            <a:extLst>
              <a:ext uri="{FF2B5EF4-FFF2-40B4-BE49-F238E27FC236}">
                <a16:creationId xmlns:a16="http://schemas.microsoft.com/office/drawing/2014/main" id="{9AFB19EC-E713-7E4C-7785-0FB9F7DCF3F1}"/>
              </a:ext>
            </a:extLst>
          </p:cNvPr>
          <p:cNvGraphicFramePr>
            <a:graphicFrameLocks noGrp="1"/>
          </p:cNvGraphicFramePr>
          <p:nvPr>
            <p:extLst>
              <p:ext uri="{D42A27DB-BD31-4B8C-83A1-F6EECF244321}">
                <p14:modId xmlns:p14="http://schemas.microsoft.com/office/powerpoint/2010/main" val="2677772474"/>
              </p:ext>
            </p:extLst>
          </p:nvPr>
        </p:nvGraphicFramePr>
        <p:xfrm>
          <a:off x="1749690" y="2655144"/>
          <a:ext cx="5952068" cy="2446868"/>
        </p:xfrm>
        <a:graphic>
          <a:graphicData uri="http://schemas.openxmlformats.org/drawingml/2006/table">
            <a:tbl>
              <a:tblPr firstRow="1" bandRow="1">
                <a:tableStyleId>{073A0DAA-6AF3-43AB-8588-CEC1D06C72B9}</a:tableStyleId>
              </a:tblPr>
              <a:tblGrid>
                <a:gridCol w="2976034">
                  <a:extLst>
                    <a:ext uri="{9D8B030D-6E8A-4147-A177-3AD203B41FA5}">
                      <a16:colId xmlns:a16="http://schemas.microsoft.com/office/drawing/2014/main" val="2621092728"/>
                    </a:ext>
                  </a:extLst>
                </a:gridCol>
                <a:gridCol w="2976034">
                  <a:extLst>
                    <a:ext uri="{9D8B030D-6E8A-4147-A177-3AD203B41FA5}">
                      <a16:colId xmlns:a16="http://schemas.microsoft.com/office/drawing/2014/main" val="918711718"/>
                    </a:ext>
                  </a:extLst>
                </a:gridCol>
              </a:tblGrid>
              <a:tr h="1223434">
                <a:tc>
                  <a:txBody>
                    <a:bodyPr/>
                    <a:lstStyle/>
                    <a:p>
                      <a:pPr algn="ctr"/>
                      <a:r>
                        <a:rPr lang="en-IN" dirty="0"/>
                        <a:t>TRUE POSITIVE</a:t>
                      </a:r>
                    </a:p>
                  </a:txBody>
                  <a:tcPr anchor="ctr"/>
                </a:tc>
                <a:tc>
                  <a:txBody>
                    <a:bodyPr/>
                    <a:lstStyle/>
                    <a:p>
                      <a:pPr algn="ctr"/>
                      <a:r>
                        <a:rPr lang="en-IN" dirty="0"/>
                        <a:t>FALSE NEGATIVE</a:t>
                      </a:r>
                    </a:p>
                  </a:txBody>
                  <a:tcPr anchor="ctr"/>
                </a:tc>
                <a:extLst>
                  <a:ext uri="{0D108BD9-81ED-4DB2-BD59-A6C34878D82A}">
                    <a16:rowId xmlns:a16="http://schemas.microsoft.com/office/drawing/2014/main" val="1713683055"/>
                  </a:ext>
                </a:extLst>
              </a:tr>
              <a:tr h="1223434">
                <a:tc>
                  <a:txBody>
                    <a:bodyPr/>
                    <a:lstStyle/>
                    <a:p>
                      <a:pPr algn="ctr"/>
                      <a:r>
                        <a:rPr lang="en-IN" b="1" dirty="0"/>
                        <a:t>FALSE POSITIVE</a:t>
                      </a:r>
                    </a:p>
                  </a:txBody>
                  <a:tcPr anchor="ctr"/>
                </a:tc>
                <a:tc>
                  <a:txBody>
                    <a:bodyPr/>
                    <a:lstStyle/>
                    <a:p>
                      <a:pPr algn="ctr"/>
                      <a:r>
                        <a:rPr lang="en-IN" b="1" dirty="0"/>
                        <a:t>TRUE NEGATIVE</a:t>
                      </a:r>
                    </a:p>
                  </a:txBody>
                  <a:tcPr anchor="ctr"/>
                </a:tc>
                <a:extLst>
                  <a:ext uri="{0D108BD9-81ED-4DB2-BD59-A6C34878D82A}">
                    <a16:rowId xmlns:a16="http://schemas.microsoft.com/office/drawing/2014/main" val="3736042455"/>
                  </a:ext>
                </a:extLst>
              </a:tr>
            </a:tbl>
          </a:graphicData>
        </a:graphic>
      </p:graphicFrame>
      <p:sp>
        <p:nvSpPr>
          <p:cNvPr id="22" name="Content Placeholder 2">
            <a:extLst>
              <a:ext uri="{FF2B5EF4-FFF2-40B4-BE49-F238E27FC236}">
                <a16:creationId xmlns:a16="http://schemas.microsoft.com/office/drawing/2014/main" id="{549A750A-FA08-E60B-F53A-9CE6D6698328}"/>
              </a:ext>
            </a:extLst>
          </p:cNvPr>
          <p:cNvSpPr txBox="1">
            <a:spLocks/>
          </p:cNvSpPr>
          <p:nvPr/>
        </p:nvSpPr>
        <p:spPr>
          <a:xfrm rot="16200000">
            <a:off x="-663635" y="3817937"/>
            <a:ext cx="219893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ACTUAL LABEL</a:t>
            </a:r>
            <a:endParaRPr lang="en-IN" dirty="0"/>
          </a:p>
        </p:txBody>
      </p:sp>
      <p:sp>
        <p:nvSpPr>
          <p:cNvPr id="23" name="Content Placeholder 2">
            <a:extLst>
              <a:ext uri="{FF2B5EF4-FFF2-40B4-BE49-F238E27FC236}">
                <a16:creationId xmlns:a16="http://schemas.microsoft.com/office/drawing/2014/main" id="{F4196555-0707-9AE4-478D-EAAC85562708}"/>
              </a:ext>
            </a:extLst>
          </p:cNvPr>
          <p:cNvSpPr txBox="1">
            <a:spLocks/>
          </p:cNvSpPr>
          <p:nvPr/>
        </p:nvSpPr>
        <p:spPr>
          <a:xfrm>
            <a:off x="3182611" y="5806017"/>
            <a:ext cx="2563006" cy="48948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PREDICTED LABEL</a:t>
            </a:r>
            <a:endParaRPr lang="en-IN" dirty="0"/>
          </a:p>
        </p:txBody>
      </p:sp>
      <p:sp>
        <p:nvSpPr>
          <p:cNvPr id="24" name="Content Placeholder 2">
            <a:extLst>
              <a:ext uri="{FF2B5EF4-FFF2-40B4-BE49-F238E27FC236}">
                <a16:creationId xmlns:a16="http://schemas.microsoft.com/office/drawing/2014/main" id="{C472FDCE-88B1-A062-6F41-6FFA1988F1BF}"/>
              </a:ext>
            </a:extLst>
          </p:cNvPr>
          <p:cNvSpPr txBox="1">
            <a:spLocks/>
          </p:cNvSpPr>
          <p:nvPr/>
        </p:nvSpPr>
        <p:spPr>
          <a:xfrm rot="16200000">
            <a:off x="1099740" y="4364424"/>
            <a:ext cx="335352"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a:t>
            </a:r>
            <a:endParaRPr lang="en-IN" dirty="0"/>
          </a:p>
        </p:txBody>
      </p:sp>
      <p:sp>
        <p:nvSpPr>
          <p:cNvPr id="25" name="Content Placeholder 2">
            <a:extLst>
              <a:ext uri="{FF2B5EF4-FFF2-40B4-BE49-F238E27FC236}">
                <a16:creationId xmlns:a16="http://schemas.microsoft.com/office/drawing/2014/main" id="{7AEDA702-7F1B-2B81-1D50-A10D5B98F55E}"/>
              </a:ext>
            </a:extLst>
          </p:cNvPr>
          <p:cNvSpPr txBox="1">
            <a:spLocks/>
          </p:cNvSpPr>
          <p:nvPr/>
        </p:nvSpPr>
        <p:spPr>
          <a:xfrm rot="16200000">
            <a:off x="1099740" y="3255290"/>
            <a:ext cx="335352"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t>
            </a:r>
            <a:endParaRPr lang="en-IN" dirty="0"/>
          </a:p>
        </p:txBody>
      </p:sp>
      <p:sp>
        <p:nvSpPr>
          <p:cNvPr id="26" name="Content Placeholder 2">
            <a:extLst>
              <a:ext uri="{FF2B5EF4-FFF2-40B4-BE49-F238E27FC236}">
                <a16:creationId xmlns:a16="http://schemas.microsoft.com/office/drawing/2014/main" id="{E02F9C21-EB60-73F3-43C5-5C558728594F}"/>
              </a:ext>
            </a:extLst>
          </p:cNvPr>
          <p:cNvSpPr txBox="1">
            <a:spLocks/>
          </p:cNvSpPr>
          <p:nvPr/>
        </p:nvSpPr>
        <p:spPr>
          <a:xfrm>
            <a:off x="3014935" y="5332413"/>
            <a:ext cx="335352"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t>
            </a:r>
            <a:endParaRPr lang="en-IN" dirty="0"/>
          </a:p>
        </p:txBody>
      </p:sp>
      <p:sp>
        <p:nvSpPr>
          <p:cNvPr id="32" name="Content Placeholder 3">
            <a:extLst>
              <a:ext uri="{FF2B5EF4-FFF2-40B4-BE49-F238E27FC236}">
                <a16:creationId xmlns:a16="http://schemas.microsoft.com/office/drawing/2014/main" id="{95586E3A-AC9C-A234-A28D-7D10EB0A71D5}"/>
              </a:ext>
            </a:extLst>
          </p:cNvPr>
          <p:cNvSpPr>
            <a:spLocks noGrp="1"/>
          </p:cNvSpPr>
          <p:nvPr>
            <p:ph sz="half" idx="2"/>
          </p:nvPr>
        </p:nvSpPr>
        <p:spPr>
          <a:xfrm>
            <a:off x="8153398" y="1676170"/>
            <a:ext cx="3606801" cy="4120048"/>
          </a:xfrm>
        </p:spPr>
        <p:txBody>
          <a:bodyPr numCol="1">
            <a:normAutofit/>
          </a:bodyPr>
          <a:lstStyle/>
          <a:p>
            <a:pPr algn="just"/>
            <a:endParaRPr lang="en-IN" dirty="0"/>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b="1" dirty="0"/>
              <a:t>True Positive:  </a:t>
            </a:r>
            <a:r>
              <a:rPr lang="en-US" dirty="0"/>
              <a:t>Predicting crash when actual crash is present.</a:t>
            </a:r>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b="1" dirty="0"/>
              <a:t>False Negative: </a:t>
            </a:r>
            <a:r>
              <a:rPr lang="en-US" dirty="0"/>
              <a:t>Predicting no crash when actual crash is present.</a:t>
            </a:r>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b="1" dirty="0"/>
              <a:t>False Positive:  </a:t>
            </a:r>
            <a:r>
              <a:rPr lang="en-US" dirty="0"/>
              <a:t>Predicting crash when no actual crash is present.</a:t>
            </a:r>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b="1" dirty="0"/>
              <a:t>True Negative:  </a:t>
            </a:r>
            <a:r>
              <a:rPr lang="en-US" dirty="0"/>
              <a:t>Predicting no crash when no crash is present.</a:t>
            </a:r>
          </a:p>
        </p:txBody>
      </p:sp>
    </p:spTree>
    <p:extLst>
      <p:ext uri="{BB962C8B-B14F-4D97-AF65-F5344CB8AC3E}">
        <p14:creationId xmlns:p14="http://schemas.microsoft.com/office/powerpoint/2010/main" val="381303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5959-C5A0-73DB-EF73-9B5DCAD9A54D}"/>
              </a:ext>
            </a:extLst>
          </p:cNvPr>
          <p:cNvSpPr>
            <a:spLocks noGrp="1"/>
          </p:cNvSpPr>
          <p:nvPr>
            <p:ph type="title"/>
          </p:nvPr>
        </p:nvSpPr>
        <p:spPr>
          <a:xfrm>
            <a:off x="1885156" y="561844"/>
            <a:ext cx="8421688" cy="1325563"/>
          </a:xfrm>
        </p:spPr>
        <p:txBody>
          <a:bodyPr/>
          <a:lstStyle/>
          <a:p>
            <a:r>
              <a:rPr lang="en-US" dirty="0"/>
              <a:t>3. General Approach - metrics</a:t>
            </a:r>
            <a:endParaRPr lang="en-IN" dirty="0"/>
          </a:p>
        </p:txBody>
      </p:sp>
      <p:sp>
        <p:nvSpPr>
          <p:cNvPr id="3" name="Text Placeholder 2">
            <a:extLst>
              <a:ext uri="{FF2B5EF4-FFF2-40B4-BE49-F238E27FC236}">
                <a16:creationId xmlns:a16="http://schemas.microsoft.com/office/drawing/2014/main" id="{C665B4B5-5EEE-26B3-AF19-B915BD83F951}"/>
              </a:ext>
            </a:extLst>
          </p:cNvPr>
          <p:cNvSpPr>
            <a:spLocks noGrp="1"/>
          </p:cNvSpPr>
          <p:nvPr>
            <p:ph type="body" idx="1"/>
          </p:nvPr>
        </p:nvSpPr>
        <p:spPr>
          <a:xfrm>
            <a:off x="1172508" y="1887407"/>
            <a:ext cx="2882475" cy="431931"/>
          </a:xfrm>
        </p:spPr>
        <p:txBody>
          <a:bodyPr/>
          <a:lstStyle/>
          <a:p>
            <a:r>
              <a:rPr lang="en-US" dirty="0"/>
              <a:t>recall</a:t>
            </a:r>
            <a:endParaRPr lang="en-IN"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CB3A861-3012-805A-572F-32963F49EE66}"/>
                  </a:ext>
                </a:extLst>
              </p:cNvPr>
              <p:cNvSpPr>
                <a:spLocks noGrp="1"/>
              </p:cNvSpPr>
              <p:nvPr>
                <p:ph sz="half" idx="2"/>
              </p:nvPr>
            </p:nvSpPr>
            <p:spPr>
              <a:xfrm>
                <a:off x="1172508" y="2512681"/>
                <a:ext cx="4711825" cy="2672953"/>
              </a:xfrm>
            </p:spPr>
            <p:style>
              <a:lnRef idx="2">
                <a:schemeClr val="dk1"/>
              </a:lnRef>
              <a:fillRef idx="1">
                <a:schemeClr val="lt1"/>
              </a:fillRef>
              <a:effectRef idx="0">
                <a:schemeClr val="dk1"/>
              </a:effectRef>
              <a:fontRef idx="minor">
                <a:schemeClr val="dk1"/>
              </a:fontRef>
            </p:style>
            <p:txBody>
              <a:bodyPr>
                <a:normAutofit/>
              </a:body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𝑅𝑒𝑐𝑎𝑙𝑙</m:t>
                      </m:r>
                      <m:r>
                        <a:rPr lang="en-US" b="0" i="1" smtClean="0">
                          <a:latin typeface="Cambria Math" panose="02040503050406030204" pitchFamily="18" charset="0"/>
                        </a:rPr>
                        <m:t>= </m:t>
                      </m:r>
                      <m:f>
                        <m:fPr>
                          <m:ctrlPr>
                            <a:rPr lang="en-IN" i="1" smtClean="0">
                              <a:latin typeface="Cambria Math" panose="02040503050406030204" pitchFamily="18" charset="0"/>
                            </a:rPr>
                          </m:ctrlPr>
                        </m:fPr>
                        <m:num>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𝑃𝑜𝑠𝑖𝑡𝑖𝑣𝑒𝑠</m:t>
                          </m:r>
                        </m:num>
                        <m:den>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𝑃𝑜𝑠𝑖𝑡𝑖𝑣𝑒𝑠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𝐹𝑎𝑙𝑠𝑒</m:t>
                          </m:r>
                          <m:r>
                            <a:rPr lang="en-US" b="0" i="1" smtClean="0">
                              <a:latin typeface="Cambria Math" panose="02040503050406030204" pitchFamily="18" charset="0"/>
                            </a:rPr>
                            <m:t> </m:t>
                          </m:r>
                          <m:r>
                            <a:rPr lang="en-US" b="0" i="1" smtClean="0">
                              <a:latin typeface="Cambria Math" panose="02040503050406030204" pitchFamily="18" charset="0"/>
                            </a:rPr>
                            <m:t>𝑁𝑒𝑔𝑎𝑡𝑖𝑣𝑒𝑠</m:t>
                          </m:r>
                        </m:den>
                      </m:f>
                    </m:oMath>
                  </m:oMathPara>
                </a14:m>
                <a:endParaRPr lang="en-IN" dirty="0"/>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dirty="0"/>
                  <a:t>Used when cost of false negatives is high. A higher recall indicates fewer false negatives.</a:t>
                </a:r>
                <a:endParaRPr lang="en-IN" dirty="0"/>
              </a:p>
              <a:p>
                <a:pPr marL="285750" indent="-285750" algn="just">
                  <a:buFont typeface="Courier New" panose="02070309020205020404" pitchFamily="49" charset="0"/>
                  <a:buChar char="o"/>
                </a:pPr>
                <a:r>
                  <a:rPr lang="en-IN" dirty="0"/>
                  <a:t>False Negative is when the model predicts zero when it is actually one, i.e. it predicts no crash when an actual crash is present.</a:t>
                </a:r>
              </a:p>
            </p:txBody>
          </p:sp>
        </mc:Choice>
        <mc:Fallback xmlns="">
          <p:sp>
            <p:nvSpPr>
              <p:cNvPr id="4" name="Content Placeholder 3">
                <a:extLst>
                  <a:ext uri="{FF2B5EF4-FFF2-40B4-BE49-F238E27FC236}">
                    <a16:creationId xmlns:a16="http://schemas.microsoft.com/office/drawing/2014/main" id="{ECB3A861-3012-805A-572F-32963F49EE66}"/>
                  </a:ext>
                </a:extLst>
              </p:cNvPr>
              <p:cNvSpPr>
                <a:spLocks noGrp="1" noRot="1" noChangeAspect="1" noMove="1" noResize="1" noEditPoints="1" noAdjustHandles="1" noChangeArrowheads="1" noChangeShapeType="1" noTextEdit="1"/>
              </p:cNvSpPr>
              <p:nvPr>
                <p:ph sz="half" idx="2"/>
              </p:nvPr>
            </p:nvSpPr>
            <p:spPr>
              <a:xfrm>
                <a:off x="1172508" y="2512681"/>
                <a:ext cx="4711825" cy="2672953"/>
              </a:xfrm>
              <a:blipFill>
                <a:blip r:embed="rId2"/>
                <a:stretch>
                  <a:fillRect l="-129" r="-258"/>
                </a:stretch>
              </a:blipFill>
            </p:spPr>
            <p:txBody>
              <a:bodyPr/>
              <a:lstStyle/>
              <a:p>
                <a:r>
                  <a:rPr lang="en-IN">
                    <a:noFill/>
                  </a:rPr>
                  <a:t> </a:t>
                </a:r>
              </a:p>
            </p:txBody>
          </p:sp>
        </mc:Fallback>
      </mc:AlternateContent>
      <p:sp>
        <p:nvSpPr>
          <p:cNvPr id="5" name="Text Placeholder 4">
            <a:extLst>
              <a:ext uri="{FF2B5EF4-FFF2-40B4-BE49-F238E27FC236}">
                <a16:creationId xmlns:a16="http://schemas.microsoft.com/office/drawing/2014/main" id="{A369B2D8-D3A6-C0BE-B7AD-45BDA2F07395}"/>
              </a:ext>
            </a:extLst>
          </p:cNvPr>
          <p:cNvSpPr>
            <a:spLocks noGrp="1"/>
          </p:cNvSpPr>
          <p:nvPr>
            <p:ph type="body" sz="quarter" idx="3"/>
          </p:nvPr>
        </p:nvSpPr>
        <p:spPr>
          <a:xfrm>
            <a:off x="6429064" y="1887407"/>
            <a:ext cx="2896671" cy="472548"/>
          </a:xfrm>
        </p:spPr>
        <p:txBody>
          <a:bodyPr/>
          <a:lstStyle/>
          <a:p>
            <a:r>
              <a:rPr lang="en-US" dirty="0"/>
              <a:t>Precision</a:t>
            </a:r>
            <a:endParaRPr lang="en-IN" dirty="0"/>
          </a:p>
        </p:txBody>
      </p:sp>
      <p:sp>
        <p:nvSpPr>
          <p:cNvPr id="10" name="Slide Number Placeholder 9">
            <a:extLst>
              <a:ext uri="{FF2B5EF4-FFF2-40B4-BE49-F238E27FC236}">
                <a16:creationId xmlns:a16="http://schemas.microsoft.com/office/drawing/2014/main" id="{3FDD67EA-EB27-1780-0336-450BAF579508}"/>
              </a:ext>
            </a:extLst>
          </p:cNvPr>
          <p:cNvSpPr>
            <a:spLocks noGrp="1"/>
          </p:cNvSpPr>
          <p:nvPr>
            <p:ph type="sldNum" sz="quarter" idx="12"/>
          </p:nvPr>
        </p:nvSpPr>
        <p:spPr/>
        <p:txBody>
          <a:bodyPr/>
          <a:lstStyle/>
          <a:p>
            <a:fld id="{B5CEABB6-07DC-46E8-9B57-56EC44A396E5}" type="slidenum">
              <a:rPr lang="en-US" smtClean="0"/>
              <a:t>15</a:t>
            </a:fld>
            <a:endParaRPr lang="en-US" dirty="0"/>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46DF9F29-5548-30C9-E461-C82B86C30030}"/>
                  </a:ext>
                </a:extLst>
              </p:cNvPr>
              <p:cNvSpPr txBox="1">
                <a:spLocks/>
              </p:cNvSpPr>
              <p:nvPr/>
            </p:nvSpPr>
            <p:spPr>
              <a:xfrm>
                <a:off x="6429063" y="2512681"/>
                <a:ext cx="5060203" cy="24528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 </m:t>
                      </m:r>
                      <m:f>
                        <m:fPr>
                          <m:ctrlPr>
                            <a:rPr lang="en-IN" i="1" smtClean="0">
                              <a:latin typeface="Cambria Math" panose="02040503050406030204" pitchFamily="18" charset="0"/>
                            </a:rPr>
                          </m:ctrlPr>
                        </m:fPr>
                        <m:num>
                          <m:r>
                            <a:rPr lang="en-US" i="1" smtClean="0">
                              <a:latin typeface="Cambria Math" panose="02040503050406030204" pitchFamily="18" charset="0"/>
                            </a:rPr>
                            <m:t>𝑇𝑟𝑢𝑒</m:t>
                          </m:r>
                          <m:r>
                            <a:rPr lang="en-US" i="1" smtClean="0">
                              <a:latin typeface="Cambria Math" panose="02040503050406030204" pitchFamily="18" charset="0"/>
                            </a:rPr>
                            <m:t> </m:t>
                          </m:r>
                          <m:r>
                            <a:rPr lang="en-US" i="1" smtClean="0">
                              <a:latin typeface="Cambria Math" panose="02040503050406030204" pitchFamily="18" charset="0"/>
                            </a:rPr>
                            <m:t>𝑃𝑜𝑠𝑖𝑡𝑖𝑣𝑒𝑠</m:t>
                          </m:r>
                        </m:num>
                        <m:den>
                          <m:r>
                            <a:rPr lang="en-US" i="1" smtClean="0">
                              <a:latin typeface="Cambria Math" panose="02040503050406030204" pitchFamily="18" charset="0"/>
                            </a:rPr>
                            <m:t>𝑇𝑟𝑢𝑒</m:t>
                          </m:r>
                          <m:r>
                            <a:rPr lang="en-US" i="1" smtClean="0">
                              <a:latin typeface="Cambria Math" panose="02040503050406030204" pitchFamily="18" charset="0"/>
                            </a:rPr>
                            <m:t> </m:t>
                          </m:r>
                          <m:r>
                            <a:rPr lang="en-US" i="1" smtClean="0">
                              <a:latin typeface="Cambria Math" panose="02040503050406030204" pitchFamily="18" charset="0"/>
                            </a:rPr>
                            <m:t>𝑃𝑜𝑠𝑖𝑡𝑖𝑣𝑒𝑠</m:t>
                          </m:r>
                          <m:r>
                            <a:rPr lang="en-US" i="1" smtClean="0">
                              <a:latin typeface="Cambria Math" panose="02040503050406030204" pitchFamily="18" charset="0"/>
                            </a:rPr>
                            <m:t>+</m:t>
                          </m:r>
                          <m:r>
                            <a:rPr lang="en-US" i="1" smtClean="0">
                              <a:latin typeface="Cambria Math" panose="02040503050406030204" pitchFamily="18" charset="0"/>
                            </a:rPr>
                            <m:t>𝐹𝑎𝑙𝑠𝑒</m:t>
                          </m:r>
                          <m:r>
                            <a:rPr lang="en-US" i="1" smtClean="0">
                              <a:latin typeface="Cambria Math" panose="02040503050406030204" pitchFamily="18" charset="0"/>
                            </a:rPr>
                            <m:t> </m:t>
                          </m:r>
                          <m:r>
                            <a:rPr lang="en-US" b="0" i="1" smtClean="0">
                              <a:latin typeface="Cambria Math" panose="02040503050406030204" pitchFamily="18" charset="0"/>
                            </a:rPr>
                            <m:t>𝑃𝑜𝑠𝑖𝑡𝑖𝑣𝑒𝑠</m:t>
                          </m:r>
                        </m:den>
                      </m:f>
                    </m:oMath>
                  </m:oMathPara>
                </a14:m>
                <a:endParaRPr lang="en-IN" dirty="0"/>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dirty="0"/>
                  <a:t>Used when the cost of false positives is high. </a:t>
                </a:r>
                <a:r>
                  <a:rPr lang="en-IN" dirty="0"/>
                  <a:t>This tells us how good the model is in predicting crashes but also checks if it predicts a crash even when there is none </a:t>
                </a:r>
                <a:endParaRPr lang="en-US" dirty="0"/>
              </a:p>
              <a:p>
                <a:pPr marL="285750" indent="-285750" algn="just">
                  <a:buFont typeface="Courier New" panose="02070309020205020404" pitchFamily="49" charset="0"/>
                  <a:buChar char="o"/>
                </a:pPr>
                <a:r>
                  <a:rPr lang="en-IN" dirty="0"/>
                  <a:t>False positive is when the model predicts one when it is actually zero, i.e. it predicts a crash when there is not one.</a:t>
                </a:r>
              </a:p>
            </p:txBody>
          </p:sp>
        </mc:Choice>
        <mc:Fallback xmlns="">
          <p:sp>
            <p:nvSpPr>
              <p:cNvPr id="11" name="Content Placeholder 3">
                <a:extLst>
                  <a:ext uri="{FF2B5EF4-FFF2-40B4-BE49-F238E27FC236}">
                    <a16:creationId xmlns:a16="http://schemas.microsoft.com/office/drawing/2014/main" id="{46DF9F29-5548-30C9-E461-C82B86C30030}"/>
                  </a:ext>
                </a:extLst>
              </p:cNvPr>
              <p:cNvSpPr txBox="1">
                <a:spLocks noRot="1" noChangeAspect="1" noMove="1" noResize="1" noEditPoints="1" noAdjustHandles="1" noChangeArrowheads="1" noChangeShapeType="1" noTextEdit="1"/>
              </p:cNvSpPr>
              <p:nvPr/>
            </p:nvSpPr>
            <p:spPr>
              <a:xfrm>
                <a:off x="6429063" y="2512681"/>
                <a:ext cx="5060203" cy="2452819"/>
              </a:xfrm>
              <a:prstGeom prst="rect">
                <a:avLst/>
              </a:prstGeom>
              <a:blipFill>
                <a:blip r:embed="rId3"/>
                <a:stretch>
                  <a:fillRect l="-120" r="-240" b="-494"/>
                </a:stretch>
              </a:blipFill>
            </p:spPr>
            <p:txBody>
              <a:bodyPr/>
              <a:lstStyle/>
              <a:p>
                <a:r>
                  <a:rPr lang="en-IN">
                    <a:noFill/>
                  </a:rPr>
                  <a:t> </a:t>
                </a:r>
              </a:p>
            </p:txBody>
          </p:sp>
        </mc:Fallback>
      </mc:AlternateContent>
      <p:sp>
        <p:nvSpPr>
          <p:cNvPr id="6" name="Text Placeholder 2">
            <a:extLst>
              <a:ext uri="{FF2B5EF4-FFF2-40B4-BE49-F238E27FC236}">
                <a16:creationId xmlns:a16="http://schemas.microsoft.com/office/drawing/2014/main" id="{DCB9E2CC-3ECF-8B39-BEEA-8D4E6EB3DFA5}"/>
              </a:ext>
            </a:extLst>
          </p:cNvPr>
          <p:cNvSpPr txBox="1">
            <a:spLocks/>
          </p:cNvSpPr>
          <p:nvPr/>
        </p:nvSpPr>
        <p:spPr>
          <a:xfrm>
            <a:off x="1172507" y="5810908"/>
            <a:ext cx="2882475" cy="43193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F-Beta Score: </a:t>
            </a:r>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EA108BDC-ED96-EF11-3256-1A7389F219DE}"/>
                  </a:ext>
                </a:extLst>
              </p:cNvPr>
              <p:cNvSpPr txBox="1">
                <a:spLocks/>
              </p:cNvSpPr>
              <p:nvPr/>
            </p:nvSpPr>
            <p:spPr>
              <a:xfrm>
                <a:off x="3344333" y="5452533"/>
                <a:ext cx="8144934" cy="12689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numCol="2"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Courier New" panose="02070309020205020404" pitchFamily="49" charset="0"/>
                  <a:buChar char="o"/>
                </a:pPr>
                <a:r>
                  <a:rPr lang="en-US" dirty="0"/>
                  <a:t>Weighted Harmonic Mean between Precision and Recall, with a weight factor (beta) that assigns importance to recall</a:t>
                </a:r>
              </a:p>
              <a:p>
                <a:pPr algn="just"/>
                <a:endParaRPr lang="en-US" dirty="0"/>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𝛽</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f>
                        <m:fPr>
                          <m:ctrlPr>
                            <a:rPr lang="en-IN" sz="1400" i="1" smtClean="0">
                              <a:latin typeface="Cambria Math" panose="02040503050406030204" pitchFamily="18" charset="0"/>
                            </a:rPr>
                          </m:ctrlPr>
                        </m:fPr>
                        <m:num>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 ∗</m:t>
                          </m:r>
                          <m:r>
                            <a:rPr lang="en-US" sz="1400" b="0" i="1" smtClean="0">
                              <a:latin typeface="Cambria Math" panose="02040503050406030204" pitchFamily="18" charset="0"/>
                            </a:rPr>
                            <m:t>𝑅𝑒𝑐𝑎𝑙𝑙</m:t>
                          </m:r>
                        </m:num>
                        <m:den>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𝛽</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r>
                                <a:rPr lang="en-US" sz="1400" b="0" i="1" smtClean="0">
                                  <a:latin typeface="Cambria Math" panose="02040503050406030204" pitchFamily="18" charset="0"/>
                                </a:rPr>
                                <m:t>𝑃𝑟𝑒𝑐𝑖𝑠𝑖𝑜𝑛</m:t>
                              </m:r>
                            </m:e>
                          </m:d>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m:oMathPara>
                </a14:m>
                <a:endParaRPr lang="en-US" dirty="0"/>
              </a:p>
              <a:p>
                <a:pPr marL="285750" indent="-285750" algn="just">
                  <a:buFont typeface="Courier New" panose="02070309020205020404" pitchFamily="49" charset="0"/>
                  <a:buChar char="o"/>
                </a:pPr>
                <a:endParaRPr lang="en-US" dirty="0"/>
              </a:p>
            </p:txBody>
          </p:sp>
        </mc:Choice>
        <mc:Fallback xmlns="">
          <p:sp>
            <p:nvSpPr>
              <p:cNvPr id="8" name="Content Placeholder 3">
                <a:extLst>
                  <a:ext uri="{FF2B5EF4-FFF2-40B4-BE49-F238E27FC236}">
                    <a16:creationId xmlns:a16="http://schemas.microsoft.com/office/drawing/2014/main" id="{EA108BDC-ED96-EF11-3256-1A7389F219DE}"/>
                  </a:ext>
                </a:extLst>
              </p:cNvPr>
              <p:cNvSpPr txBox="1">
                <a:spLocks noRot="1" noChangeAspect="1" noMove="1" noResize="1" noEditPoints="1" noAdjustHandles="1" noChangeArrowheads="1" noChangeShapeType="1" noTextEdit="1"/>
              </p:cNvSpPr>
              <p:nvPr/>
            </p:nvSpPr>
            <p:spPr>
              <a:xfrm>
                <a:off x="3344333" y="5452533"/>
                <a:ext cx="8144934" cy="1268942"/>
              </a:xfrm>
              <a:prstGeom prst="rect">
                <a:avLst/>
              </a:prstGeom>
              <a:blipFill>
                <a:blip r:embed="rId4"/>
                <a:stretch>
                  <a:fillRect l="-75" t="-1896" r="-149"/>
                </a:stretch>
              </a:blipFill>
            </p:spPr>
            <p:txBody>
              <a:bodyPr/>
              <a:lstStyle/>
              <a:p>
                <a:r>
                  <a:rPr lang="en-IN">
                    <a:noFill/>
                  </a:rPr>
                  <a:t> </a:t>
                </a:r>
              </a:p>
            </p:txBody>
          </p:sp>
        </mc:Fallback>
      </mc:AlternateContent>
    </p:spTree>
    <p:extLst>
      <p:ext uri="{BB962C8B-B14F-4D97-AF65-F5344CB8AC3E}">
        <p14:creationId xmlns:p14="http://schemas.microsoft.com/office/powerpoint/2010/main" val="550153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DFE7-484A-2CC1-8576-2E3A83B111DC}"/>
              </a:ext>
            </a:extLst>
          </p:cNvPr>
          <p:cNvSpPr>
            <a:spLocks noGrp="1"/>
          </p:cNvSpPr>
          <p:nvPr>
            <p:ph type="title"/>
          </p:nvPr>
        </p:nvSpPr>
        <p:spPr>
          <a:xfrm>
            <a:off x="1639623" y="549028"/>
            <a:ext cx="8421688" cy="1325563"/>
          </a:xfrm>
        </p:spPr>
        <p:txBody>
          <a:bodyPr/>
          <a:lstStyle/>
          <a:p>
            <a:r>
              <a:rPr lang="en-US" dirty="0"/>
              <a:t>4. Challenges faced</a:t>
            </a:r>
            <a:endParaRPr lang="en-IN" dirty="0"/>
          </a:p>
        </p:txBody>
      </p:sp>
      <p:sp>
        <p:nvSpPr>
          <p:cNvPr id="10" name="Slide Number Placeholder 9">
            <a:extLst>
              <a:ext uri="{FF2B5EF4-FFF2-40B4-BE49-F238E27FC236}">
                <a16:creationId xmlns:a16="http://schemas.microsoft.com/office/drawing/2014/main" id="{8E0911A8-0772-D4FA-E80B-21F31BAFCB87}"/>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11" name="Content Placeholder 2">
            <a:extLst>
              <a:ext uri="{FF2B5EF4-FFF2-40B4-BE49-F238E27FC236}">
                <a16:creationId xmlns:a16="http://schemas.microsoft.com/office/drawing/2014/main" id="{CE32AF3B-A7C1-02F1-2F95-D70756B011D0}"/>
              </a:ext>
            </a:extLst>
          </p:cNvPr>
          <p:cNvSpPr txBox="1">
            <a:spLocks/>
          </p:cNvSpPr>
          <p:nvPr/>
        </p:nvSpPr>
        <p:spPr>
          <a:xfrm>
            <a:off x="971176" y="2179179"/>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Data imbalance</a:t>
            </a:r>
          </a:p>
        </p:txBody>
      </p:sp>
      <p:sp>
        <p:nvSpPr>
          <p:cNvPr id="12" name="Text Placeholder 5">
            <a:extLst>
              <a:ext uri="{FF2B5EF4-FFF2-40B4-BE49-F238E27FC236}">
                <a16:creationId xmlns:a16="http://schemas.microsoft.com/office/drawing/2014/main" id="{7AB2BEEB-20F5-9C93-54B4-C19D3B1274F2}"/>
              </a:ext>
            </a:extLst>
          </p:cNvPr>
          <p:cNvSpPr txBox="1">
            <a:spLocks/>
          </p:cNvSpPr>
          <p:nvPr/>
        </p:nvSpPr>
        <p:spPr>
          <a:xfrm>
            <a:off x="971176" y="2544304"/>
            <a:ext cx="5583633" cy="8387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1600" dirty="0"/>
              <a:t>Large percentage of zeros as compared to ones</a:t>
            </a:r>
          </a:p>
          <a:p>
            <a:pPr>
              <a:buFont typeface="Courier New" panose="02070309020205020404" pitchFamily="49" charset="0"/>
              <a:buChar char="o"/>
            </a:pPr>
            <a:r>
              <a:rPr lang="en-US" sz="1600" dirty="0"/>
              <a:t>Percentages: ( 0: 99.5% , 1: 0.48% )</a:t>
            </a:r>
          </a:p>
        </p:txBody>
      </p:sp>
      <p:sp>
        <p:nvSpPr>
          <p:cNvPr id="13" name="Content Placeholder 2">
            <a:extLst>
              <a:ext uri="{FF2B5EF4-FFF2-40B4-BE49-F238E27FC236}">
                <a16:creationId xmlns:a16="http://schemas.microsoft.com/office/drawing/2014/main" id="{3B5E60D2-D42A-82E6-E39F-568C7BD22582}"/>
              </a:ext>
            </a:extLst>
          </p:cNvPr>
          <p:cNvSpPr txBox="1">
            <a:spLocks/>
          </p:cNvSpPr>
          <p:nvPr/>
        </p:nvSpPr>
        <p:spPr>
          <a:xfrm>
            <a:off x="6758796" y="4081134"/>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COMPUTATIONAL COSTS</a:t>
            </a:r>
            <a:endParaRPr lang="en-IN" dirty="0"/>
          </a:p>
        </p:txBody>
      </p:sp>
      <p:sp>
        <p:nvSpPr>
          <p:cNvPr id="14" name="Text Placeholder 5">
            <a:extLst>
              <a:ext uri="{FF2B5EF4-FFF2-40B4-BE49-F238E27FC236}">
                <a16:creationId xmlns:a16="http://schemas.microsoft.com/office/drawing/2014/main" id="{4C0554F2-0DD7-225E-D995-B489BF9F029D}"/>
              </a:ext>
            </a:extLst>
          </p:cNvPr>
          <p:cNvSpPr txBox="1">
            <a:spLocks/>
          </p:cNvSpPr>
          <p:nvPr/>
        </p:nvSpPr>
        <p:spPr>
          <a:xfrm>
            <a:off x="6753863" y="4446259"/>
            <a:ext cx="5022598" cy="769247"/>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Grid Search on all possible combinations not possible </a:t>
            </a:r>
            <a:endParaRPr lang="en-IN" sz="1600" dirty="0"/>
          </a:p>
        </p:txBody>
      </p:sp>
      <p:sp>
        <p:nvSpPr>
          <p:cNvPr id="15" name="Content Placeholder 2">
            <a:extLst>
              <a:ext uri="{FF2B5EF4-FFF2-40B4-BE49-F238E27FC236}">
                <a16:creationId xmlns:a16="http://schemas.microsoft.com/office/drawing/2014/main" id="{5299BB88-5C38-2C80-88F8-F101A7D2CF47}"/>
              </a:ext>
            </a:extLst>
          </p:cNvPr>
          <p:cNvSpPr txBox="1">
            <a:spLocks/>
          </p:cNvSpPr>
          <p:nvPr/>
        </p:nvSpPr>
        <p:spPr>
          <a:xfrm>
            <a:off x="6758796" y="2179179"/>
            <a:ext cx="446202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DEAD AND UNSTABLE SOLUTIONS</a:t>
            </a:r>
            <a:endParaRPr lang="en-IN" dirty="0"/>
          </a:p>
        </p:txBody>
      </p:sp>
      <p:sp>
        <p:nvSpPr>
          <p:cNvPr id="16" name="Text Placeholder 5">
            <a:extLst>
              <a:ext uri="{FF2B5EF4-FFF2-40B4-BE49-F238E27FC236}">
                <a16:creationId xmlns:a16="http://schemas.microsoft.com/office/drawing/2014/main" id="{10D18238-FC43-E616-2D32-CF8D3DD1A59F}"/>
              </a:ext>
            </a:extLst>
          </p:cNvPr>
          <p:cNvSpPr txBox="1">
            <a:spLocks/>
          </p:cNvSpPr>
          <p:nvPr/>
        </p:nvSpPr>
        <p:spPr>
          <a:xfrm>
            <a:off x="6768233" y="2544304"/>
            <a:ext cx="4585568" cy="116986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 Some solutions kept predicting either 1 or zero all the time</a:t>
            </a:r>
          </a:p>
          <a:p>
            <a:pPr marL="285750" indent="-285750">
              <a:buFont typeface="Courier New" panose="02070309020205020404" pitchFamily="49" charset="0"/>
              <a:buChar char="o"/>
            </a:pPr>
            <a:r>
              <a:rPr lang="en-US" sz="1600" dirty="0"/>
              <a:t> Unreliable training, gets very different results each time</a:t>
            </a:r>
            <a:endParaRPr lang="en-IN" sz="1600" dirty="0">
              <a:solidFill>
                <a:srgbClr val="FF0000"/>
              </a:solidFill>
            </a:endParaRPr>
          </a:p>
        </p:txBody>
      </p:sp>
      <p:pic>
        <p:nvPicPr>
          <p:cNvPr id="5" name="Picture 4">
            <a:extLst>
              <a:ext uri="{FF2B5EF4-FFF2-40B4-BE49-F238E27FC236}">
                <a16:creationId xmlns:a16="http://schemas.microsoft.com/office/drawing/2014/main" id="{EAADCF3D-B7FB-EF96-18B4-6C35BADC6964}"/>
              </a:ext>
            </a:extLst>
          </p:cNvPr>
          <p:cNvPicPr>
            <a:picLocks noChangeAspect="1"/>
          </p:cNvPicPr>
          <p:nvPr/>
        </p:nvPicPr>
        <p:blipFill>
          <a:blip r:embed="rId2"/>
          <a:stretch>
            <a:fillRect/>
          </a:stretch>
        </p:blipFill>
        <p:spPr>
          <a:xfrm>
            <a:off x="1393438" y="3419541"/>
            <a:ext cx="2906977" cy="3253338"/>
          </a:xfrm>
          <a:prstGeom prst="rect">
            <a:avLst/>
          </a:prstGeom>
        </p:spPr>
      </p:pic>
    </p:spTree>
    <p:extLst>
      <p:ext uri="{BB962C8B-B14F-4D97-AF65-F5344CB8AC3E}">
        <p14:creationId xmlns:p14="http://schemas.microsoft.com/office/powerpoint/2010/main" val="2708704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DFE7-484A-2CC1-8576-2E3A83B111DC}"/>
              </a:ext>
            </a:extLst>
          </p:cNvPr>
          <p:cNvSpPr>
            <a:spLocks noGrp="1"/>
          </p:cNvSpPr>
          <p:nvPr>
            <p:ph type="title"/>
          </p:nvPr>
        </p:nvSpPr>
        <p:spPr>
          <a:xfrm>
            <a:off x="1885156" y="18267"/>
            <a:ext cx="8421688" cy="1325563"/>
          </a:xfrm>
        </p:spPr>
        <p:txBody>
          <a:bodyPr/>
          <a:lstStyle/>
          <a:p>
            <a:r>
              <a:rPr lang="en-US" dirty="0"/>
              <a:t>5. Methods used</a:t>
            </a:r>
            <a:endParaRPr lang="en-IN" dirty="0"/>
          </a:p>
        </p:txBody>
      </p:sp>
      <p:sp>
        <p:nvSpPr>
          <p:cNvPr id="10" name="Slide Number Placeholder 9">
            <a:extLst>
              <a:ext uri="{FF2B5EF4-FFF2-40B4-BE49-F238E27FC236}">
                <a16:creationId xmlns:a16="http://schemas.microsoft.com/office/drawing/2014/main" id="{8E0911A8-0772-D4FA-E80B-21F31BAFCB87}"/>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11" name="Content Placeholder 2">
            <a:extLst>
              <a:ext uri="{FF2B5EF4-FFF2-40B4-BE49-F238E27FC236}">
                <a16:creationId xmlns:a16="http://schemas.microsoft.com/office/drawing/2014/main" id="{CE32AF3B-A7C1-02F1-2F95-D70756B011D0}"/>
              </a:ext>
            </a:extLst>
          </p:cNvPr>
          <p:cNvSpPr txBox="1">
            <a:spLocks/>
          </p:cNvSpPr>
          <p:nvPr/>
        </p:nvSpPr>
        <p:spPr>
          <a:xfrm>
            <a:off x="1885156" y="1995003"/>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Principal component analysis</a:t>
            </a:r>
          </a:p>
        </p:txBody>
      </p:sp>
      <p:sp>
        <p:nvSpPr>
          <p:cNvPr id="13" name="Content Placeholder 2">
            <a:extLst>
              <a:ext uri="{FF2B5EF4-FFF2-40B4-BE49-F238E27FC236}">
                <a16:creationId xmlns:a16="http://schemas.microsoft.com/office/drawing/2014/main" id="{3B5E60D2-D42A-82E6-E39F-568C7BD22582}"/>
              </a:ext>
            </a:extLst>
          </p:cNvPr>
          <p:cNvSpPr txBox="1">
            <a:spLocks/>
          </p:cNvSpPr>
          <p:nvPr/>
        </p:nvSpPr>
        <p:spPr>
          <a:xfrm>
            <a:off x="1885156" y="2964348"/>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STRATIFICATION</a:t>
            </a:r>
            <a:endParaRPr lang="en-IN" dirty="0"/>
          </a:p>
        </p:txBody>
      </p:sp>
      <p:sp>
        <p:nvSpPr>
          <p:cNvPr id="8" name="Content Placeholder 2">
            <a:extLst>
              <a:ext uri="{FF2B5EF4-FFF2-40B4-BE49-F238E27FC236}">
                <a16:creationId xmlns:a16="http://schemas.microsoft.com/office/drawing/2014/main" id="{BD927E14-4CEC-C96B-CDFC-D0EE342D54C3}"/>
              </a:ext>
            </a:extLst>
          </p:cNvPr>
          <p:cNvSpPr txBox="1">
            <a:spLocks/>
          </p:cNvSpPr>
          <p:nvPr/>
        </p:nvSpPr>
        <p:spPr>
          <a:xfrm>
            <a:off x="1885156" y="3933693"/>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Down-sampling of majority class</a:t>
            </a:r>
          </a:p>
        </p:txBody>
      </p:sp>
      <p:sp>
        <p:nvSpPr>
          <p:cNvPr id="3" name="Content Placeholder 2">
            <a:extLst>
              <a:ext uri="{FF2B5EF4-FFF2-40B4-BE49-F238E27FC236}">
                <a16:creationId xmlns:a16="http://schemas.microsoft.com/office/drawing/2014/main" id="{77BEB624-945E-1471-426F-69C5392358DE}"/>
              </a:ext>
            </a:extLst>
          </p:cNvPr>
          <p:cNvSpPr txBox="1">
            <a:spLocks/>
          </p:cNvSpPr>
          <p:nvPr/>
        </p:nvSpPr>
        <p:spPr>
          <a:xfrm>
            <a:off x="1885156" y="5872383"/>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Repeated analyses</a:t>
            </a:r>
          </a:p>
        </p:txBody>
      </p:sp>
      <p:sp>
        <p:nvSpPr>
          <p:cNvPr id="4" name="Content Placeholder 2">
            <a:extLst>
              <a:ext uri="{FF2B5EF4-FFF2-40B4-BE49-F238E27FC236}">
                <a16:creationId xmlns:a16="http://schemas.microsoft.com/office/drawing/2014/main" id="{BD8BDD58-DAC4-8C22-E193-251328295247}"/>
              </a:ext>
            </a:extLst>
          </p:cNvPr>
          <p:cNvSpPr txBox="1">
            <a:spLocks/>
          </p:cNvSpPr>
          <p:nvPr/>
        </p:nvSpPr>
        <p:spPr>
          <a:xfrm>
            <a:off x="1885156" y="4903038"/>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Sparse grid search</a:t>
            </a:r>
          </a:p>
        </p:txBody>
      </p:sp>
    </p:spTree>
    <p:extLst>
      <p:ext uri="{BB962C8B-B14F-4D97-AF65-F5344CB8AC3E}">
        <p14:creationId xmlns:p14="http://schemas.microsoft.com/office/powerpoint/2010/main" val="3490088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a:t>ii.</a:t>
            </a:r>
            <a:br>
              <a:rPr lang="en-US" dirty="0"/>
            </a:br>
            <a:r>
              <a:rPr lang="en-US" dirty="0"/>
              <a:t>DATA PREPARATION</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815225" y="3086519"/>
            <a:ext cx="4561550" cy="1918868"/>
          </a:xfrm>
        </p:spPr>
        <p:txBody>
          <a:bodyPr>
            <a:normAutofit/>
          </a:bodyPr>
          <a:lstStyle/>
          <a:p>
            <a:pPr marL="514350" indent="-514350" algn="l">
              <a:lnSpc>
                <a:spcPct val="150000"/>
              </a:lnSpc>
              <a:buFont typeface="+mj-lt"/>
              <a:buAutoNum type="arabicPeriod"/>
            </a:pPr>
            <a:r>
              <a:rPr lang="en-US" dirty="0"/>
              <a:t>Structure of Data</a:t>
            </a:r>
          </a:p>
          <a:p>
            <a:pPr marL="514350" indent="-514350" algn="l">
              <a:lnSpc>
                <a:spcPct val="150000"/>
              </a:lnSpc>
              <a:buFont typeface="+mj-lt"/>
              <a:buAutoNum type="arabicPeriod"/>
            </a:pPr>
            <a:r>
              <a:rPr lang="en-US" dirty="0"/>
              <a:t>Preparing Data</a:t>
            </a:r>
          </a:p>
          <a:p>
            <a:pPr marL="514350" indent="-514350" algn="l">
              <a:lnSpc>
                <a:spcPct val="150000"/>
              </a:lnSpc>
              <a:buFont typeface="+mj-lt"/>
              <a:buAutoNum type="arabicPeriod"/>
            </a:pPr>
            <a:r>
              <a:rPr lang="en-US" dirty="0"/>
              <a:t>MP vs MP-Less Analysis</a:t>
            </a:r>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18</a:t>
            </a:fld>
            <a:endParaRPr lang="en-US" dirty="0"/>
          </a:p>
        </p:txBody>
      </p:sp>
    </p:spTree>
    <p:extLst>
      <p:ext uri="{BB962C8B-B14F-4D97-AF65-F5344CB8AC3E}">
        <p14:creationId xmlns:p14="http://schemas.microsoft.com/office/powerpoint/2010/main" val="3866951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927380"/>
            <a:ext cx="8421688" cy="1325563"/>
          </a:xfrm>
        </p:spPr>
        <p:txBody>
          <a:bodyPr/>
          <a:lstStyle/>
          <a:p>
            <a:r>
              <a:rPr lang="en-US" cap="none" dirty="0"/>
              <a:t>1.</a:t>
            </a:r>
            <a:r>
              <a:rPr lang="en-US" dirty="0"/>
              <a:t> Structure of data</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6479913" y="2846317"/>
            <a:ext cx="2882475" cy="409041"/>
          </a:xfrm>
        </p:spPr>
        <p:txBody>
          <a:bodyPr/>
          <a:lstStyle/>
          <a:p>
            <a:r>
              <a:rPr lang="en-ZA" dirty="0"/>
              <a:t>columns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26" name="Content Placeholder 25">
            <a:extLst>
              <a:ext uri="{FF2B5EF4-FFF2-40B4-BE49-F238E27FC236}">
                <a16:creationId xmlns:a16="http://schemas.microsoft.com/office/drawing/2014/main" id="{44B8BEEE-5E94-E5E3-07A0-C84B320B6705}"/>
              </a:ext>
            </a:extLst>
          </p:cNvPr>
          <p:cNvSpPr>
            <a:spLocks noGrp="1"/>
          </p:cNvSpPr>
          <p:nvPr>
            <p:ph sz="half" idx="2"/>
          </p:nvPr>
        </p:nvSpPr>
        <p:spPr>
          <a:xfrm>
            <a:off x="6479913" y="3289684"/>
            <a:ext cx="5068620" cy="3066666"/>
          </a:xfrm>
        </p:spPr>
        <p:txBody>
          <a:bodyPr numCol="1">
            <a:normAutofit/>
          </a:bodyPr>
          <a:lstStyle/>
          <a:p>
            <a:pPr marL="285750" indent="-285750">
              <a:buFont typeface="Courier New" panose="02070309020205020404" pitchFamily="49" charset="0"/>
              <a:buChar char="o"/>
            </a:pPr>
            <a:r>
              <a:rPr lang="en-US" b="1" dirty="0"/>
              <a:t>Time stamp: </a:t>
            </a:r>
            <a:r>
              <a:rPr lang="en-US" dirty="0"/>
              <a:t>Measured in Alfven units</a:t>
            </a:r>
          </a:p>
          <a:p>
            <a:pPr marL="285750" indent="-285750">
              <a:buFont typeface="Courier New" panose="02070309020205020404" pitchFamily="49" charset="0"/>
              <a:buChar char="o"/>
            </a:pPr>
            <a:r>
              <a:rPr lang="en-US" b="1" dirty="0"/>
              <a:t>F parameter: </a:t>
            </a:r>
            <a:r>
              <a:rPr lang="en-US" dirty="0"/>
              <a:t>Reversal parameter, sudden fall near crash</a:t>
            </a:r>
          </a:p>
          <a:p>
            <a:pPr marL="285750" indent="-285750">
              <a:buFont typeface="Courier New" panose="02070309020205020404" pitchFamily="49" charset="0"/>
              <a:buChar char="o"/>
            </a:pPr>
            <a:r>
              <a:rPr lang="en-US" b="1" dirty="0"/>
              <a:t>Saw_crash: </a:t>
            </a:r>
            <a:r>
              <a:rPr lang="en-US" dirty="0"/>
              <a:t>Binary label for crash</a:t>
            </a:r>
          </a:p>
          <a:p>
            <a:pPr marL="285750" indent="-285750">
              <a:buFont typeface="Courier New" panose="02070309020205020404" pitchFamily="49" charset="0"/>
              <a:buChar char="o"/>
            </a:pPr>
            <a:r>
              <a:rPr lang="en-US" b="1" dirty="0"/>
              <a:t>Toroidal Magnetic Field Instability Amplitude: </a:t>
            </a:r>
            <a:r>
              <a:rPr lang="en-US" dirty="0"/>
              <a:t>15*3 columns, each set measured at different radial positions: r=(0, 0.1a, 0.2a)</a:t>
            </a:r>
          </a:p>
          <a:p>
            <a:pPr marL="285750" indent="-285750">
              <a:buFont typeface="Courier New" panose="02070309020205020404" pitchFamily="49" charset="0"/>
              <a:buChar char="o"/>
            </a:pPr>
            <a:r>
              <a:rPr lang="en-US" b="1" dirty="0"/>
              <a:t>Safety Factors: </a:t>
            </a:r>
            <a:r>
              <a:rPr lang="en-US" dirty="0"/>
              <a:t>3 columns at three different radial positions</a:t>
            </a:r>
            <a:endParaRPr lang="en-IN" dirty="0"/>
          </a:p>
        </p:txBody>
      </p:sp>
      <p:sp>
        <p:nvSpPr>
          <p:cNvPr id="28" name="Text Placeholder 3">
            <a:extLst>
              <a:ext uri="{FF2B5EF4-FFF2-40B4-BE49-F238E27FC236}">
                <a16:creationId xmlns:a16="http://schemas.microsoft.com/office/drawing/2014/main" id="{C2C59380-12EE-6D4E-BC94-6BE8F8F05C4E}"/>
              </a:ext>
            </a:extLst>
          </p:cNvPr>
          <p:cNvSpPr txBox="1">
            <a:spLocks/>
          </p:cNvSpPr>
          <p:nvPr/>
        </p:nvSpPr>
        <p:spPr>
          <a:xfrm>
            <a:off x="1885156" y="2881766"/>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files</a:t>
            </a:r>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1885156" y="3419410"/>
            <a:ext cx="4439445" cy="1963082"/>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b="1" dirty="0"/>
              <a:t>MP Data</a:t>
            </a:r>
            <a:r>
              <a:rPr lang="en-US" dirty="0"/>
              <a:t>: With Magnetic Perturbation.</a:t>
            </a:r>
          </a:p>
          <a:p>
            <a:pPr marL="742950" lvl="1" indent="-285750">
              <a:buFont typeface="Courier New" panose="02070309020205020404" pitchFamily="49" charset="0"/>
              <a:buChar char="o"/>
            </a:pPr>
            <a:r>
              <a:rPr lang="en-US" dirty="0"/>
              <a:t>Rows: ~40000</a:t>
            </a:r>
          </a:p>
          <a:p>
            <a:pPr marL="742950" lvl="1" indent="-285750">
              <a:buFont typeface="Courier New" panose="02070309020205020404" pitchFamily="49" charset="0"/>
              <a:buChar char="o"/>
            </a:pPr>
            <a:r>
              <a:rPr lang="en-US" dirty="0"/>
              <a:t>Columns: 67</a:t>
            </a:r>
          </a:p>
          <a:p>
            <a:pPr marL="285750" indent="-285750">
              <a:buFont typeface="Courier New" panose="02070309020205020404" pitchFamily="49" charset="0"/>
              <a:buChar char="o"/>
            </a:pPr>
            <a:r>
              <a:rPr lang="en-US" b="1" dirty="0"/>
              <a:t>MP-Less Data: </a:t>
            </a:r>
            <a:r>
              <a:rPr lang="en-US" dirty="0"/>
              <a:t>Without Magnetic Perturbation</a:t>
            </a:r>
          </a:p>
          <a:p>
            <a:pPr marL="742950" lvl="1" indent="-285750">
              <a:buFont typeface="Courier New" panose="02070309020205020404" pitchFamily="49" charset="0"/>
              <a:buChar char="o"/>
            </a:pPr>
            <a:r>
              <a:rPr lang="en-US" dirty="0"/>
              <a:t>Rows: ~40000</a:t>
            </a:r>
          </a:p>
          <a:p>
            <a:pPr marL="742950" lvl="1" indent="-285750">
              <a:buFont typeface="Courier New" panose="02070309020205020404" pitchFamily="49" charset="0"/>
              <a:buChar char="o"/>
            </a:pPr>
            <a:r>
              <a:rPr lang="en-US" dirty="0"/>
              <a:t>Columns: 67</a:t>
            </a:r>
          </a:p>
        </p:txBody>
      </p:sp>
    </p:spTree>
    <p:extLst>
      <p:ext uri="{BB962C8B-B14F-4D97-AF65-F5344CB8AC3E}">
        <p14:creationId xmlns:p14="http://schemas.microsoft.com/office/powerpoint/2010/main" val="212117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OUTLINE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2695204" y="2347447"/>
            <a:ext cx="6801591" cy="2846138"/>
          </a:xfrm>
        </p:spPr>
        <p:txBody>
          <a:bodyPr vert="horz" lIns="91440" tIns="45720" rIns="91440" bIns="45720" rtlCol="0" anchor="t">
            <a:normAutofit/>
          </a:bodyPr>
          <a:lstStyle/>
          <a:p>
            <a:pPr marL="514350" indent="-514350" algn="l">
              <a:lnSpc>
                <a:spcPct val="150000"/>
              </a:lnSpc>
              <a:buFont typeface="+mj-lt"/>
              <a:buAutoNum type="romanUcPeriod"/>
            </a:pPr>
            <a:r>
              <a:rPr lang="en-US" dirty="0"/>
              <a:t>PROBLEM AND APPROACH OVERVIEW</a:t>
            </a:r>
          </a:p>
          <a:p>
            <a:pPr marL="514350" indent="-514350" algn="l">
              <a:lnSpc>
                <a:spcPct val="150000"/>
              </a:lnSpc>
              <a:buFont typeface="+mj-lt"/>
              <a:buAutoNum type="romanUcPeriod"/>
            </a:pPr>
            <a:r>
              <a:rPr lang="en-US" dirty="0"/>
              <a:t>DATA PREPARATION</a:t>
            </a:r>
          </a:p>
          <a:p>
            <a:pPr marL="514350" indent="-514350" algn="l">
              <a:lnSpc>
                <a:spcPct val="150000"/>
              </a:lnSpc>
              <a:buFont typeface="+mj-lt"/>
              <a:buAutoNum type="romanUcPeriod"/>
            </a:pPr>
            <a:r>
              <a:rPr lang="en-US" dirty="0"/>
              <a:t>VALIDATION AMONG MODEL ARCHITECTURES</a:t>
            </a:r>
          </a:p>
          <a:p>
            <a:pPr marL="514350" indent="-514350" algn="l">
              <a:lnSpc>
                <a:spcPct val="150000"/>
              </a:lnSpc>
              <a:buFont typeface="+mj-lt"/>
              <a:buAutoNum type="romanUcPeriod"/>
            </a:pPr>
            <a:r>
              <a:rPr lang="en-US" dirty="0"/>
              <a:t>IMPROVEMENT OF BEST MODEL</a:t>
            </a:r>
          </a:p>
          <a:p>
            <a:pPr marL="514350" indent="-514350" algn="l">
              <a:lnSpc>
                <a:spcPct val="150000"/>
              </a:lnSpc>
              <a:buFont typeface="+mj-lt"/>
              <a:buAutoNum type="romanUcPeriod"/>
            </a:pPr>
            <a:r>
              <a:rPr lang="en-US" dirty="0"/>
              <a:t>CONCLUSION</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AB05F-3022-94D9-1468-E6E0B3B291BE}"/>
              </a:ext>
            </a:extLst>
          </p:cNvPr>
          <p:cNvSpPr>
            <a:spLocks noGrp="1"/>
          </p:cNvSpPr>
          <p:nvPr>
            <p:ph type="body" idx="1"/>
          </p:nvPr>
        </p:nvSpPr>
        <p:spPr>
          <a:xfrm>
            <a:off x="626193" y="1408983"/>
            <a:ext cx="3371229" cy="823912"/>
          </a:xfrm>
        </p:spPr>
        <p:txBody>
          <a:bodyPr/>
          <a:lstStyle/>
          <a:p>
            <a:r>
              <a:rPr lang="en-US" dirty="0"/>
              <a:t>Training and prediction windows</a:t>
            </a:r>
            <a:endParaRPr lang="en-IN" dirty="0"/>
          </a:p>
        </p:txBody>
      </p:sp>
      <p:sp>
        <p:nvSpPr>
          <p:cNvPr id="4" name="Content Placeholder 3">
            <a:extLst>
              <a:ext uri="{FF2B5EF4-FFF2-40B4-BE49-F238E27FC236}">
                <a16:creationId xmlns:a16="http://schemas.microsoft.com/office/drawing/2014/main" id="{89C7077F-9C28-769D-6D24-CEC761FE02D8}"/>
              </a:ext>
            </a:extLst>
          </p:cNvPr>
          <p:cNvSpPr>
            <a:spLocks noGrp="1"/>
          </p:cNvSpPr>
          <p:nvPr>
            <p:ph sz="half" idx="2"/>
          </p:nvPr>
        </p:nvSpPr>
        <p:spPr>
          <a:xfrm>
            <a:off x="626193" y="2425513"/>
            <a:ext cx="3648939" cy="2236654"/>
          </a:xfrm>
        </p:spPr>
        <p:txBody>
          <a:bodyPr>
            <a:normAutofit/>
          </a:bodyPr>
          <a:lstStyle/>
          <a:p>
            <a:pPr marL="285750" indent="-285750">
              <a:buFont typeface="Courier New" panose="02070309020205020404" pitchFamily="49" charset="0"/>
              <a:buChar char="o"/>
            </a:pPr>
            <a:r>
              <a:rPr lang="en-US" dirty="0"/>
              <a:t>Training Window (L): Length of window used for training</a:t>
            </a:r>
          </a:p>
          <a:p>
            <a:pPr marL="285750" indent="-285750">
              <a:buFont typeface="Courier New" panose="02070309020205020404" pitchFamily="49" charset="0"/>
              <a:buChar char="o"/>
            </a:pPr>
            <a:r>
              <a:rPr lang="en-US" dirty="0"/>
              <a:t>Prediction Time (dt): How long in the future we want to check for a crash</a:t>
            </a:r>
          </a:p>
          <a:p>
            <a:pPr marL="285750" indent="-285750">
              <a:buFont typeface="Courier New" panose="02070309020205020404" pitchFamily="49" charset="0"/>
              <a:buChar char="o"/>
            </a:pPr>
            <a:r>
              <a:rPr lang="en-US" dirty="0"/>
              <a:t>Prediction Window (WR): Checking for a crash inside window of length WR at time dt</a:t>
            </a:r>
            <a:endParaRPr lang="en-IN" dirty="0"/>
          </a:p>
        </p:txBody>
      </p:sp>
      <p:sp>
        <p:nvSpPr>
          <p:cNvPr id="5" name="Text Placeholder 4">
            <a:extLst>
              <a:ext uri="{FF2B5EF4-FFF2-40B4-BE49-F238E27FC236}">
                <a16:creationId xmlns:a16="http://schemas.microsoft.com/office/drawing/2014/main" id="{3C0D56BF-4C19-D418-A0F2-33F0BB61BBC1}"/>
              </a:ext>
            </a:extLst>
          </p:cNvPr>
          <p:cNvSpPr>
            <a:spLocks noGrp="1"/>
          </p:cNvSpPr>
          <p:nvPr>
            <p:ph type="body" sz="quarter" idx="3"/>
          </p:nvPr>
        </p:nvSpPr>
        <p:spPr>
          <a:xfrm>
            <a:off x="4570886" y="1408983"/>
            <a:ext cx="2896671" cy="823912"/>
          </a:xfrm>
        </p:spPr>
        <p:txBody>
          <a:bodyPr/>
          <a:lstStyle/>
          <a:p>
            <a:r>
              <a:rPr lang="en-US" dirty="0"/>
              <a:t>Down-sampling of zeros</a:t>
            </a:r>
            <a:endParaRPr lang="en-IN" dirty="0"/>
          </a:p>
        </p:txBody>
      </p:sp>
      <p:sp>
        <p:nvSpPr>
          <p:cNvPr id="7" name="Text Placeholder 6">
            <a:extLst>
              <a:ext uri="{FF2B5EF4-FFF2-40B4-BE49-F238E27FC236}">
                <a16:creationId xmlns:a16="http://schemas.microsoft.com/office/drawing/2014/main" id="{897AD14E-BFAD-78E4-1040-506A14BA7E4D}"/>
              </a:ext>
            </a:extLst>
          </p:cNvPr>
          <p:cNvSpPr>
            <a:spLocks noGrp="1"/>
          </p:cNvSpPr>
          <p:nvPr>
            <p:ph type="body" idx="13"/>
          </p:nvPr>
        </p:nvSpPr>
        <p:spPr>
          <a:xfrm>
            <a:off x="8041022" y="1408983"/>
            <a:ext cx="3456712" cy="823912"/>
          </a:xfrm>
        </p:spPr>
        <p:txBody>
          <a:bodyPr/>
          <a:lstStyle/>
          <a:p>
            <a:r>
              <a:rPr lang="en-US" dirty="0"/>
              <a:t>Principal component analysis</a:t>
            </a:r>
            <a:endParaRPr lang="en-IN" dirty="0"/>
          </a:p>
        </p:txBody>
      </p:sp>
      <p:sp>
        <p:nvSpPr>
          <p:cNvPr id="10" name="Slide Number Placeholder 9">
            <a:extLst>
              <a:ext uri="{FF2B5EF4-FFF2-40B4-BE49-F238E27FC236}">
                <a16:creationId xmlns:a16="http://schemas.microsoft.com/office/drawing/2014/main" id="{1103D2B5-D7B3-63E3-8DC3-214C96B6D147}"/>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1" name="Title 1">
            <a:extLst>
              <a:ext uri="{FF2B5EF4-FFF2-40B4-BE49-F238E27FC236}">
                <a16:creationId xmlns:a16="http://schemas.microsoft.com/office/drawing/2014/main" id="{F4D3ACEF-7F7C-4777-F3DE-8081F02286C5}"/>
              </a:ext>
            </a:extLst>
          </p:cNvPr>
          <p:cNvSpPr>
            <a:spLocks noGrp="1"/>
          </p:cNvSpPr>
          <p:nvPr>
            <p:ph type="title"/>
          </p:nvPr>
        </p:nvSpPr>
        <p:spPr>
          <a:xfrm>
            <a:off x="1885156" y="153324"/>
            <a:ext cx="8421688" cy="1325563"/>
          </a:xfrm>
        </p:spPr>
        <p:txBody>
          <a:bodyPr/>
          <a:lstStyle/>
          <a:p>
            <a:r>
              <a:rPr lang="en-US" dirty="0"/>
              <a:t>2. Preparing the data – methods used</a:t>
            </a:r>
            <a:endParaRPr lang="en-IN" dirty="0"/>
          </a:p>
        </p:txBody>
      </p:sp>
      <p:sp>
        <p:nvSpPr>
          <p:cNvPr id="12" name="Text Placeholder 5">
            <a:extLst>
              <a:ext uri="{FF2B5EF4-FFF2-40B4-BE49-F238E27FC236}">
                <a16:creationId xmlns:a16="http://schemas.microsoft.com/office/drawing/2014/main" id="{7DFBC29E-BD0D-D9FA-5896-1D65A061A131}"/>
              </a:ext>
            </a:extLst>
          </p:cNvPr>
          <p:cNvSpPr txBox="1">
            <a:spLocks/>
          </p:cNvSpPr>
          <p:nvPr/>
        </p:nvSpPr>
        <p:spPr>
          <a:xfrm>
            <a:off x="4570886" y="2356043"/>
            <a:ext cx="2896671" cy="779232"/>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 Randomly choosing zeros with an acceptance rate of 0.2</a:t>
            </a:r>
            <a:endParaRPr lang="en-IN" sz="1600" dirty="0">
              <a:solidFill>
                <a:srgbClr val="FF0000"/>
              </a:solidFill>
            </a:endParaRPr>
          </a:p>
        </p:txBody>
      </p:sp>
      <p:sp>
        <p:nvSpPr>
          <p:cNvPr id="13" name="Text Placeholder 5">
            <a:extLst>
              <a:ext uri="{FF2B5EF4-FFF2-40B4-BE49-F238E27FC236}">
                <a16:creationId xmlns:a16="http://schemas.microsoft.com/office/drawing/2014/main" id="{3770BEFD-B93F-91CD-3BA1-DB5C0C65EB15}"/>
              </a:ext>
            </a:extLst>
          </p:cNvPr>
          <p:cNvSpPr txBox="1">
            <a:spLocks/>
          </p:cNvSpPr>
          <p:nvPr/>
        </p:nvSpPr>
        <p:spPr>
          <a:xfrm>
            <a:off x="8041022" y="2356043"/>
            <a:ext cx="3400669" cy="8387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1600" dirty="0"/>
              <a:t>Chose number of components such that 99% variance is explained: </a:t>
            </a:r>
            <a:r>
              <a:rPr lang="en-US" sz="1600" dirty="0" err="1"/>
              <a:t>pca_num</a:t>
            </a:r>
            <a:r>
              <a:rPr lang="en-US" sz="1600" dirty="0"/>
              <a:t> = 29</a:t>
            </a:r>
          </a:p>
        </p:txBody>
      </p:sp>
      <p:pic>
        <p:nvPicPr>
          <p:cNvPr id="14" name="Content Placeholder 15">
            <a:extLst>
              <a:ext uri="{FF2B5EF4-FFF2-40B4-BE49-F238E27FC236}">
                <a16:creationId xmlns:a16="http://schemas.microsoft.com/office/drawing/2014/main" id="{80A3F4BB-C3F0-F822-E3B3-5DF8948F09A0}"/>
              </a:ext>
            </a:extLst>
          </p:cNvPr>
          <p:cNvPicPr>
            <a:picLocks noChangeAspect="1"/>
          </p:cNvPicPr>
          <p:nvPr/>
        </p:nvPicPr>
        <p:blipFill>
          <a:blip r:embed="rId2"/>
          <a:stretch>
            <a:fillRect/>
          </a:stretch>
        </p:blipFill>
        <p:spPr>
          <a:xfrm>
            <a:off x="8292343" y="3543840"/>
            <a:ext cx="3513415" cy="2819408"/>
          </a:xfrm>
          <a:prstGeom prst="rect">
            <a:avLst/>
          </a:prstGeom>
        </p:spPr>
      </p:pic>
      <p:sp>
        <p:nvSpPr>
          <p:cNvPr id="15" name="Text Placeholder 4">
            <a:extLst>
              <a:ext uri="{FF2B5EF4-FFF2-40B4-BE49-F238E27FC236}">
                <a16:creationId xmlns:a16="http://schemas.microsoft.com/office/drawing/2014/main" id="{E4B48229-488C-EA71-D557-D64F110C1995}"/>
              </a:ext>
            </a:extLst>
          </p:cNvPr>
          <p:cNvSpPr txBox="1">
            <a:spLocks/>
          </p:cNvSpPr>
          <p:nvPr/>
        </p:nvSpPr>
        <p:spPr>
          <a:xfrm>
            <a:off x="626193" y="4179824"/>
            <a:ext cx="2896671"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stratification</a:t>
            </a:r>
          </a:p>
        </p:txBody>
      </p:sp>
      <p:sp>
        <p:nvSpPr>
          <p:cNvPr id="16" name="Text Placeholder 5">
            <a:extLst>
              <a:ext uri="{FF2B5EF4-FFF2-40B4-BE49-F238E27FC236}">
                <a16:creationId xmlns:a16="http://schemas.microsoft.com/office/drawing/2014/main" id="{32A1ED56-88D6-18E5-39F9-E628C5B541E0}"/>
              </a:ext>
            </a:extLst>
          </p:cNvPr>
          <p:cNvSpPr txBox="1">
            <a:spLocks/>
          </p:cNvSpPr>
          <p:nvPr/>
        </p:nvSpPr>
        <p:spPr>
          <a:xfrm>
            <a:off x="626193" y="5121113"/>
            <a:ext cx="3051420" cy="1133573"/>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Maintaining equal proportion of ones when splitting the data into two sets</a:t>
            </a:r>
            <a:endParaRPr lang="en-IN" sz="1600" dirty="0"/>
          </a:p>
        </p:txBody>
      </p:sp>
      <p:pic>
        <p:nvPicPr>
          <p:cNvPr id="17" name="Picture 16">
            <a:extLst>
              <a:ext uri="{FF2B5EF4-FFF2-40B4-BE49-F238E27FC236}">
                <a16:creationId xmlns:a16="http://schemas.microsoft.com/office/drawing/2014/main" id="{3AAC387B-D31D-9F30-4818-DE4E7D0AE749}"/>
              </a:ext>
            </a:extLst>
          </p:cNvPr>
          <p:cNvPicPr>
            <a:picLocks noChangeAspect="1"/>
          </p:cNvPicPr>
          <p:nvPr/>
        </p:nvPicPr>
        <p:blipFill>
          <a:blip r:embed="rId3"/>
          <a:stretch>
            <a:fillRect/>
          </a:stretch>
        </p:blipFill>
        <p:spPr>
          <a:xfrm>
            <a:off x="3640089" y="3800267"/>
            <a:ext cx="4535028" cy="2641692"/>
          </a:xfrm>
          <a:prstGeom prst="rect">
            <a:avLst/>
          </a:prstGeom>
        </p:spPr>
      </p:pic>
    </p:spTree>
    <p:extLst>
      <p:ext uri="{BB962C8B-B14F-4D97-AF65-F5344CB8AC3E}">
        <p14:creationId xmlns:p14="http://schemas.microsoft.com/office/powerpoint/2010/main" val="2832975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0BE1B2B-7A73-4E20-9640-8788896DC204}"/>
              </a:ext>
            </a:extLst>
          </p:cNvPr>
          <p:cNvSpPr/>
          <p:nvPr/>
        </p:nvSpPr>
        <p:spPr>
          <a:xfrm>
            <a:off x="407361" y="4216401"/>
            <a:ext cx="1470289" cy="11878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Slide Number Placeholder 9">
            <a:extLst>
              <a:ext uri="{FF2B5EF4-FFF2-40B4-BE49-F238E27FC236}">
                <a16:creationId xmlns:a16="http://schemas.microsoft.com/office/drawing/2014/main" id="{3A68D8E9-EC72-954E-CCD7-618CCE487D5D}"/>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18" name="Title 1">
            <a:extLst>
              <a:ext uri="{FF2B5EF4-FFF2-40B4-BE49-F238E27FC236}">
                <a16:creationId xmlns:a16="http://schemas.microsoft.com/office/drawing/2014/main" id="{D2928161-A1C4-3AAE-7AD3-94BC8F041550}"/>
              </a:ext>
            </a:extLst>
          </p:cNvPr>
          <p:cNvSpPr txBox="1">
            <a:spLocks/>
          </p:cNvSpPr>
          <p:nvPr/>
        </p:nvSpPr>
        <p:spPr>
          <a:xfrm>
            <a:off x="1885156" y="153324"/>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2. Preparing the data – data snippet</a:t>
            </a:r>
          </a:p>
        </p:txBody>
      </p:sp>
      <p:grpSp>
        <p:nvGrpSpPr>
          <p:cNvPr id="22" name="Group 21">
            <a:extLst>
              <a:ext uri="{FF2B5EF4-FFF2-40B4-BE49-F238E27FC236}">
                <a16:creationId xmlns:a16="http://schemas.microsoft.com/office/drawing/2014/main" id="{7DB35A31-59EC-3E7C-0CD7-E637AAF923F2}"/>
              </a:ext>
            </a:extLst>
          </p:cNvPr>
          <p:cNvGrpSpPr/>
          <p:nvPr/>
        </p:nvGrpSpPr>
        <p:grpSpPr>
          <a:xfrm>
            <a:off x="800406" y="2231720"/>
            <a:ext cx="11268521" cy="3371796"/>
            <a:chOff x="461739" y="2167246"/>
            <a:chExt cx="11268521" cy="3371796"/>
          </a:xfrm>
        </p:grpSpPr>
        <p:grpSp>
          <p:nvGrpSpPr>
            <p:cNvPr id="17" name="Group 16">
              <a:extLst>
                <a:ext uri="{FF2B5EF4-FFF2-40B4-BE49-F238E27FC236}">
                  <a16:creationId xmlns:a16="http://schemas.microsoft.com/office/drawing/2014/main" id="{D8B1826D-7572-5A5F-1CE5-6D468316D51C}"/>
                </a:ext>
              </a:extLst>
            </p:cNvPr>
            <p:cNvGrpSpPr/>
            <p:nvPr/>
          </p:nvGrpSpPr>
          <p:grpSpPr>
            <a:xfrm>
              <a:off x="461739" y="2167246"/>
              <a:ext cx="11268521" cy="3371796"/>
              <a:chOff x="151496" y="1779473"/>
              <a:chExt cx="11268521" cy="3371796"/>
            </a:xfrm>
          </p:grpSpPr>
          <p:pic>
            <p:nvPicPr>
              <p:cNvPr id="12" name="Picture 11">
                <a:extLst>
                  <a:ext uri="{FF2B5EF4-FFF2-40B4-BE49-F238E27FC236}">
                    <a16:creationId xmlns:a16="http://schemas.microsoft.com/office/drawing/2014/main" id="{21E55F8B-ABD4-75D8-4905-D78DB32C4AF0}"/>
                  </a:ext>
                </a:extLst>
              </p:cNvPr>
              <p:cNvPicPr>
                <a:picLocks noChangeAspect="1"/>
              </p:cNvPicPr>
              <p:nvPr/>
            </p:nvPicPr>
            <p:blipFill rotWithShape="1">
              <a:blip r:embed="rId2"/>
              <a:srcRect t="2112"/>
              <a:stretch/>
            </p:blipFill>
            <p:spPr>
              <a:xfrm>
                <a:off x="151496" y="1779473"/>
                <a:ext cx="8283658" cy="3371796"/>
              </a:xfrm>
              <a:prstGeom prst="rect">
                <a:avLst/>
              </a:prstGeom>
            </p:spPr>
          </p:pic>
          <p:pic>
            <p:nvPicPr>
              <p:cNvPr id="14" name="Picture 13">
                <a:extLst>
                  <a:ext uri="{FF2B5EF4-FFF2-40B4-BE49-F238E27FC236}">
                    <a16:creationId xmlns:a16="http://schemas.microsoft.com/office/drawing/2014/main" id="{44599219-0953-1112-FF2E-BE3EC27F4FB9}"/>
                  </a:ext>
                </a:extLst>
              </p:cNvPr>
              <p:cNvPicPr>
                <a:picLocks noChangeAspect="1"/>
              </p:cNvPicPr>
              <p:nvPr/>
            </p:nvPicPr>
            <p:blipFill rotWithShape="1">
              <a:blip r:embed="rId3"/>
              <a:srcRect l="66722" b="2112"/>
              <a:stretch/>
            </p:blipFill>
            <p:spPr>
              <a:xfrm>
                <a:off x="8435154" y="1779474"/>
                <a:ext cx="2984863" cy="3371795"/>
              </a:xfrm>
              <a:prstGeom prst="rect">
                <a:avLst/>
              </a:prstGeom>
            </p:spPr>
          </p:pic>
        </p:grpSp>
        <p:sp>
          <p:nvSpPr>
            <p:cNvPr id="19" name="Rectangle 18">
              <a:extLst>
                <a:ext uri="{FF2B5EF4-FFF2-40B4-BE49-F238E27FC236}">
                  <a16:creationId xmlns:a16="http://schemas.microsoft.com/office/drawing/2014/main" id="{A8FBC41B-FE26-B330-C811-CA4E4E907066}"/>
                </a:ext>
              </a:extLst>
            </p:cNvPr>
            <p:cNvSpPr/>
            <p:nvPr/>
          </p:nvSpPr>
          <p:spPr>
            <a:xfrm>
              <a:off x="461739" y="2532455"/>
              <a:ext cx="11268521" cy="178554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BCBDC8F0-0C5B-0478-3B2C-B8249328AAE0}"/>
                </a:ext>
              </a:extLst>
            </p:cNvPr>
            <p:cNvSpPr/>
            <p:nvPr/>
          </p:nvSpPr>
          <p:spPr>
            <a:xfrm>
              <a:off x="461739" y="5194469"/>
              <a:ext cx="11268521" cy="321733"/>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6AADB96-591A-2BAD-4AE4-2228CDF129F4}"/>
                </a:ext>
              </a:extLst>
            </p:cNvPr>
            <p:cNvSpPr/>
            <p:nvPr/>
          </p:nvSpPr>
          <p:spPr>
            <a:xfrm>
              <a:off x="3019690" y="5189482"/>
              <a:ext cx="527844" cy="326720"/>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cxnSp>
        <p:nvCxnSpPr>
          <p:cNvPr id="25" name="Straight Arrow Connector 24">
            <a:extLst>
              <a:ext uri="{FF2B5EF4-FFF2-40B4-BE49-F238E27FC236}">
                <a16:creationId xmlns:a16="http://schemas.microsoft.com/office/drawing/2014/main" id="{EED2B030-9568-6F80-43D5-648819BB75B2}"/>
              </a:ext>
            </a:extLst>
          </p:cNvPr>
          <p:cNvCxnSpPr/>
          <p:nvPr/>
        </p:nvCxnSpPr>
        <p:spPr>
          <a:xfrm>
            <a:off x="524933" y="5404293"/>
            <a:ext cx="2754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 Placeholder 2">
            <a:extLst>
              <a:ext uri="{FF2B5EF4-FFF2-40B4-BE49-F238E27FC236}">
                <a16:creationId xmlns:a16="http://schemas.microsoft.com/office/drawing/2014/main" id="{9C30DB16-210C-128F-FC5C-689AA6B3E83D}"/>
              </a:ext>
            </a:extLst>
          </p:cNvPr>
          <p:cNvSpPr>
            <a:spLocks noGrp="1"/>
          </p:cNvSpPr>
          <p:nvPr>
            <p:ph type="body" idx="1"/>
          </p:nvPr>
        </p:nvSpPr>
        <p:spPr>
          <a:xfrm>
            <a:off x="800406" y="1561824"/>
            <a:ext cx="3371229" cy="468312"/>
          </a:xfrm>
        </p:spPr>
        <p:txBody>
          <a:bodyPr/>
          <a:lstStyle/>
          <a:p>
            <a:r>
              <a:rPr lang="en-US" dirty="0"/>
              <a:t>(</a:t>
            </a:r>
            <a:r>
              <a:rPr lang="en-US" dirty="0">
                <a:solidFill>
                  <a:schemeClr val="tx2"/>
                </a:solidFill>
              </a:rPr>
              <a:t>L</a:t>
            </a:r>
            <a:r>
              <a:rPr lang="en-US" dirty="0"/>
              <a:t>: 6, </a:t>
            </a:r>
            <a:r>
              <a:rPr lang="en-US" dirty="0">
                <a:solidFill>
                  <a:schemeClr val="accent2">
                    <a:lumMod val="75000"/>
                  </a:schemeClr>
                </a:solidFill>
              </a:rPr>
              <a:t>dt</a:t>
            </a:r>
            <a:r>
              <a:rPr lang="en-US" dirty="0"/>
              <a:t>: 4, WR: 0)</a:t>
            </a:r>
            <a:endParaRPr lang="en-IN" dirty="0"/>
          </a:p>
        </p:txBody>
      </p:sp>
    </p:spTree>
    <p:extLst>
      <p:ext uri="{BB962C8B-B14F-4D97-AF65-F5344CB8AC3E}">
        <p14:creationId xmlns:p14="http://schemas.microsoft.com/office/powerpoint/2010/main" val="1055290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0BE1B2B-7A73-4E20-9640-8788896DC204}"/>
              </a:ext>
            </a:extLst>
          </p:cNvPr>
          <p:cNvSpPr/>
          <p:nvPr/>
        </p:nvSpPr>
        <p:spPr>
          <a:xfrm>
            <a:off x="407361" y="4216401"/>
            <a:ext cx="1470289" cy="11878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Slide Number Placeholder 9">
            <a:extLst>
              <a:ext uri="{FF2B5EF4-FFF2-40B4-BE49-F238E27FC236}">
                <a16:creationId xmlns:a16="http://schemas.microsoft.com/office/drawing/2014/main" id="{3A68D8E9-EC72-954E-CCD7-618CCE487D5D}"/>
              </a:ext>
            </a:extLst>
          </p:cNvPr>
          <p:cNvSpPr>
            <a:spLocks noGrp="1"/>
          </p:cNvSpPr>
          <p:nvPr>
            <p:ph type="sldNum" sz="quarter" idx="12"/>
          </p:nvPr>
        </p:nvSpPr>
        <p:spPr/>
        <p:txBody>
          <a:bodyPr/>
          <a:lstStyle/>
          <a:p>
            <a:fld id="{B5CEABB6-07DC-46E8-9B57-56EC44A396E5}" type="slidenum">
              <a:rPr lang="en-US" smtClean="0"/>
              <a:t>22</a:t>
            </a:fld>
            <a:endParaRPr lang="en-US" dirty="0"/>
          </a:p>
        </p:txBody>
      </p:sp>
      <p:sp>
        <p:nvSpPr>
          <p:cNvPr id="18" name="Title 1">
            <a:extLst>
              <a:ext uri="{FF2B5EF4-FFF2-40B4-BE49-F238E27FC236}">
                <a16:creationId xmlns:a16="http://schemas.microsoft.com/office/drawing/2014/main" id="{D2928161-A1C4-3AAE-7AD3-94BC8F041550}"/>
              </a:ext>
            </a:extLst>
          </p:cNvPr>
          <p:cNvSpPr txBox="1">
            <a:spLocks/>
          </p:cNvSpPr>
          <p:nvPr/>
        </p:nvSpPr>
        <p:spPr>
          <a:xfrm>
            <a:off x="1885156" y="153324"/>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2. Preparing the data – data snippet</a:t>
            </a:r>
          </a:p>
        </p:txBody>
      </p:sp>
      <p:grpSp>
        <p:nvGrpSpPr>
          <p:cNvPr id="17" name="Group 16">
            <a:extLst>
              <a:ext uri="{FF2B5EF4-FFF2-40B4-BE49-F238E27FC236}">
                <a16:creationId xmlns:a16="http://schemas.microsoft.com/office/drawing/2014/main" id="{D8B1826D-7572-5A5F-1CE5-6D468316D51C}"/>
              </a:ext>
            </a:extLst>
          </p:cNvPr>
          <p:cNvGrpSpPr/>
          <p:nvPr/>
        </p:nvGrpSpPr>
        <p:grpSpPr>
          <a:xfrm>
            <a:off x="800406" y="2231720"/>
            <a:ext cx="11268521" cy="3371796"/>
            <a:chOff x="151496" y="1779473"/>
            <a:chExt cx="11268521" cy="3371796"/>
          </a:xfrm>
        </p:grpSpPr>
        <p:pic>
          <p:nvPicPr>
            <p:cNvPr id="12" name="Picture 11">
              <a:extLst>
                <a:ext uri="{FF2B5EF4-FFF2-40B4-BE49-F238E27FC236}">
                  <a16:creationId xmlns:a16="http://schemas.microsoft.com/office/drawing/2014/main" id="{21E55F8B-ABD4-75D8-4905-D78DB32C4AF0}"/>
                </a:ext>
              </a:extLst>
            </p:cNvPr>
            <p:cNvPicPr>
              <a:picLocks noChangeAspect="1"/>
            </p:cNvPicPr>
            <p:nvPr/>
          </p:nvPicPr>
          <p:blipFill rotWithShape="1">
            <a:blip r:embed="rId2"/>
            <a:srcRect t="2112"/>
            <a:stretch/>
          </p:blipFill>
          <p:spPr>
            <a:xfrm>
              <a:off x="151496" y="1779473"/>
              <a:ext cx="8283658" cy="3371796"/>
            </a:xfrm>
            <a:prstGeom prst="rect">
              <a:avLst/>
            </a:prstGeom>
          </p:spPr>
        </p:pic>
        <p:pic>
          <p:nvPicPr>
            <p:cNvPr id="14" name="Picture 13">
              <a:extLst>
                <a:ext uri="{FF2B5EF4-FFF2-40B4-BE49-F238E27FC236}">
                  <a16:creationId xmlns:a16="http://schemas.microsoft.com/office/drawing/2014/main" id="{44599219-0953-1112-FF2E-BE3EC27F4FB9}"/>
                </a:ext>
              </a:extLst>
            </p:cNvPr>
            <p:cNvPicPr>
              <a:picLocks noChangeAspect="1"/>
            </p:cNvPicPr>
            <p:nvPr/>
          </p:nvPicPr>
          <p:blipFill rotWithShape="1">
            <a:blip r:embed="rId3"/>
            <a:srcRect l="66722" b="2112"/>
            <a:stretch/>
          </p:blipFill>
          <p:spPr>
            <a:xfrm>
              <a:off x="8435154" y="1779474"/>
              <a:ext cx="2984863" cy="3371795"/>
            </a:xfrm>
            <a:prstGeom prst="rect">
              <a:avLst/>
            </a:prstGeom>
          </p:spPr>
        </p:pic>
      </p:grpSp>
      <p:sp>
        <p:nvSpPr>
          <p:cNvPr id="19" name="Rectangle 18">
            <a:extLst>
              <a:ext uri="{FF2B5EF4-FFF2-40B4-BE49-F238E27FC236}">
                <a16:creationId xmlns:a16="http://schemas.microsoft.com/office/drawing/2014/main" id="{A8FBC41B-FE26-B330-C811-CA4E4E907066}"/>
              </a:ext>
            </a:extLst>
          </p:cNvPr>
          <p:cNvSpPr/>
          <p:nvPr/>
        </p:nvSpPr>
        <p:spPr>
          <a:xfrm>
            <a:off x="800406" y="2596929"/>
            <a:ext cx="11268521" cy="178554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BCBDC8F0-0C5B-0478-3B2C-B8249328AAE0}"/>
              </a:ext>
            </a:extLst>
          </p:cNvPr>
          <p:cNvSpPr/>
          <p:nvPr/>
        </p:nvSpPr>
        <p:spPr>
          <a:xfrm>
            <a:off x="800406" y="5285300"/>
            <a:ext cx="11268521" cy="296333"/>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6AADB96-591A-2BAD-4AE4-2228CDF129F4}"/>
              </a:ext>
            </a:extLst>
          </p:cNvPr>
          <p:cNvSpPr/>
          <p:nvPr/>
        </p:nvSpPr>
        <p:spPr>
          <a:xfrm>
            <a:off x="3358357" y="5279960"/>
            <a:ext cx="527844" cy="294229"/>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EED2B030-9568-6F80-43D5-648819BB75B2}"/>
              </a:ext>
            </a:extLst>
          </p:cNvPr>
          <p:cNvCxnSpPr/>
          <p:nvPr/>
        </p:nvCxnSpPr>
        <p:spPr>
          <a:xfrm>
            <a:off x="524933" y="5404293"/>
            <a:ext cx="2754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074725C7-D1B9-1EA6-3850-D7C0A213A8AE}"/>
              </a:ext>
            </a:extLst>
          </p:cNvPr>
          <p:cNvSpPr/>
          <p:nvPr/>
        </p:nvSpPr>
        <p:spPr>
          <a:xfrm>
            <a:off x="800406" y="4998584"/>
            <a:ext cx="11268521" cy="225093"/>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DCFFC175-13FD-7169-2C69-89766EF43ED4}"/>
              </a:ext>
            </a:extLst>
          </p:cNvPr>
          <p:cNvSpPr/>
          <p:nvPr/>
        </p:nvSpPr>
        <p:spPr>
          <a:xfrm>
            <a:off x="3358357" y="4995096"/>
            <a:ext cx="527844" cy="228582"/>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 name="Text Placeholder 2">
            <a:extLst>
              <a:ext uri="{FF2B5EF4-FFF2-40B4-BE49-F238E27FC236}">
                <a16:creationId xmlns:a16="http://schemas.microsoft.com/office/drawing/2014/main" id="{AA04A9FA-D6DA-A567-2A03-3C8A7FCFE9C1}"/>
              </a:ext>
            </a:extLst>
          </p:cNvPr>
          <p:cNvSpPr txBox="1">
            <a:spLocks/>
          </p:cNvSpPr>
          <p:nvPr/>
        </p:nvSpPr>
        <p:spPr>
          <a:xfrm>
            <a:off x="800406" y="1561824"/>
            <a:ext cx="3371229" cy="4683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a:t>
            </a:r>
            <a:r>
              <a:rPr lang="en-IN" dirty="0">
                <a:solidFill>
                  <a:schemeClr val="tx2"/>
                </a:solidFill>
              </a:rPr>
              <a:t>L</a:t>
            </a:r>
            <a:r>
              <a:rPr lang="en-IN" dirty="0"/>
              <a:t>: 6, </a:t>
            </a:r>
            <a:r>
              <a:rPr lang="en-IN" dirty="0">
                <a:solidFill>
                  <a:schemeClr val="accent2">
                    <a:lumMod val="75000"/>
                  </a:schemeClr>
                </a:solidFill>
              </a:rPr>
              <a:t>dt</a:t>
            </a:r>
            <a:r>
              <a:rPr lang="en-IN" dirty="0"/>
              <a:t>: 4, WR: 1)</a:t>
            </a:r>
          </a:p>
        </p:txBody>
      </p:sp>
    </p:spTree>
    <p:extLst>
      <p:ext uri="{BB962C8B-B14F-4D97-AF65-F5344CB8AC3E}">
        <p14:creationId xmlns:p14="http://schemas.microsoft.com/office/powerpoint/2010/main" val="88985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ECE3-566C-036E-0018-E08E71DB4AAF}"/>
              </a:ext>
            </a:extLst>
          </p:cNvPr>
          <p:cNvSpPr>
            <a:spLocks noGrp="1"/>
          </p:cNvSpPr>
          <p:nvPr>
            <p:ph type="title"/>
          </p:nvPr>
        </p:nvSpPr>
        <p:spPr>
          <a:xfrm>
            <a:off x="1885156" y="68582"/>
            <a:ext cx="8421688" cy="1325563"/>
          </a:xfrm>
        </p:spPr>
        <p:txBody>
          <a:bodyPr/>
          <a:lstStyle/>
          <a:p>
            <a:r>
              <a:rPr lang="en-US" dirty="0"/>
              <a:t>2. Preparing the data – methods used</a:t>
            </a:r>
            <a:endParaRPr lang="en-IN" dirty="0"/>
          </a:p>
        </p:txBody>
      </p:sp>
      <p:sp>
        <p:nvSpPr>
          <p:cNvPr id="10" name="Slide Number Placeholder 9">
            <a:extLst>
              <a:ext uri="{FF2B5EF4-FFF2-40B4-BE49-F238E27FC236}">
                <a16:creationId xmlns:a16="http://schemas.microsoft.com/office/drawing/2014/main" id="{658342F0-0647-6E07-0884-E5556A18241E}"/>
              </a:ext>
            </a:extLst>
          </p:cNvPr>
          <p:cNvSpPr>
            <a:spLocks noGrp="1"/>
          </p:cNvSpPr>
          <p:nvPr>
            <p:ph type="sldNum" sz="quarter" idx="12"/>
          </p:nvPr>
        </p:nvSpPr>
        <p:spPr/>
        <p:txBody>
          <a:bodyPr/>
          <a:lstStyle/>
          <a:p>
            <a:fld id="{B5CEABB6-07DC-46E8-9B57-56EC44A396E5}" type="slidenum">
              <a:rPr lang="en-US" smtClean="0"/>
              <a:t>23</a:t>
            </a:fld>
            <a:endParaRPr lang="en-US" dirty="0"/>
          </a:p>
        </p:txBody>
      </p:sp>
      <p:pic>
        <p:nvPicPr>
          <p:cNvPr id="13" name="Picture 12">
            <a:extLst>
              <a:ext uri="{FF2B5EF4-FFF2-40B4-BE49-F238E27FC236}">
                <a16:creationId xmlns:a16="http://schemas.microsoft.com/office/drawing/2014/main" id="{92D73258-D837-57A2-DDEA-439338B66364}"/>
              </a:ext>
            </a:extLst>
          </p:cNvPr>
          <p:cNvPicPr>
            <a:picLocks noChangeAspect="1"/>
          </p:cNvPicPr>
          <p:nvPr/>
        </p:nvPicPr>
        <p:blipFill>
          <a:blip r:embed="rId2"/>
          <a:stretch>
            <a:fillRect/>
          </a:stretch>
        </p:blipFill>
        <p:spPr>
          <a:xfrm>
            <a:off x="0" y="1394145"/>
            <a:ext cx="12192000" cy="4442367"/>
          </a:xfrm>
          <a:prstGeom prst="rect">
            <a:avLst/>
          </a:prstGeom>
        </p:spPr>
      </p:pic>
    </p:spTree>
    <p:extLst>
      <p:ext uri="{BB962C8B-B14F-4D97-AF65-F5344CB8AC3E}">
        <p14:creationId xmlns:p14="http://schemas.microsoft.com/office/powerpoint/2010/main" val="3108064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15F7-0006-E3A6-6E98-C126978DB938}"/>
              </a:ext>
            </a:extLst>
          </p:cNvPr>
          <p:cNvSpPr>
            <a:spLocks noGrp="1"/>
          </p:cNvSpPr>
          <p:nvPr>
            <p:ph type="title"/>
          </p:nvPr>
        </p:nvSpPr>
        <p:spPr/>
        <p:txBody>
          <a:bodyPr/>
          <a:lstStyle/>
          <a:p>
            <a:r>
              <a:rPr lang="en-US" dirty="0"/>
              <a:t>3. MP vs MP-Less analysis</a:t>
            </a:r>
            <a:endParaRPr lang="en-IN" dirty="0"/>
          </a:p>
        </p:txBody>
      </p:sp>
      <p:sp>
        <p:nvSpPr>
          <p:cNvPr id="10" name="Slide Number Placeholder 9">
            <a:extLst>
              <a:ext uri="{FF2B5EF4-FFF2-40B4-BE49-F238E27FC236}">
                <a16:creationId xmlns:a16="http://schemas.microsoft.com/office/drawing/2014/main" id="{EF289ED0-8B7B-1C7B-84E7-EE6AC17C8E59}"/>
              </a:ext>
            </a:extLst>
          </p:cNvPr>
          <p:cNvSpPr>
            <a:spLocks noGrp="1"/>
          </p:cNvSpPr>
          <p:nvPr>
            <p:ph type="sldNum" sz="quarter" idx="12"/>
          </p:nvPr>
        </p:nvSpPr>
        <p:spPr/>
        <p:txBody>
          <a:bodyPr/>
          <a:lstStyle/>
          <a:p>
            <a:fld id="{B5CEABB6-07DC-46E8-9B57-56EC44A396E5}" type="slidenum">
              <a:rPr lang="en-US" smtClean="0"/>
              <a:t>24</a:t>
            </a:fld>
            <a:endParaRPr lang="en-US" dirty="0"/>
          </a:p>
        </p:txBody>
      </p:sp>
      <p:graphicFrame>
        <p:nvGraphicFramePr>
          <p:cNvPr id="13" name="Table 13">
            <a:extLst>
              <a:ext uri="{FF2B5EF4-FFF2-40B4-BE49-F238E27FC236}">
                <a16:creationId xmlns:a16="http://schemas.microsoft.com/office/drawing/2014/main" id="{05A3A404-86FE-AA03-F57D-B7BE7D8759FE}"/>
              </a:ext>
            </a:extLst>
          </p:cNvPr>
          <p:cNvGraphicFramePr>
            <a:graphicFrameLocks noGrp="1"/>
          </p:cNvGraphicFramePr>
          <p:nvPr>
            <p:ph sz="half" idx="2"/>
            <p:extLst>
              <p:ext uri="{D42A27DB-BD31-4B8C-83A1-F6EECF244321}">
                <p14:modId xmlns:p14="http://schemas.microsoft.com/office/powerpoint/2010/main" val="1383037441"/>
              </p:ext>
            </p:extLst>
          </p:nvPr>
        </p:nvGraphicFramePr>
        <p:xfrm>
          <a:off x="5452535" y="2526453"/>
          <a:ext cx="5596467" cy="3146214"/>
        </p:xfrm>
        <a:graphic>
          <a:graphicData uri="http://schemas.openxmlformats.org/drawingml/2006/table">
            <a:tbl>
              <a:tblPr firstRow="1" bandRow="1">
                <a:tableStyleId>{073A0DAA-6AF3-43AB-8588-CEC1D06C72B9}</a:tableStyleId>
              </a:tblPr>
              <a:tblGrid>
                <a:gridCol w="1865489">
                  <a:extLst>
                    <a:ext uri="{9D8B030D-6E8A-4147-A177-3AD203B41FA5}">
                      <a16:colId xmlns:a16="http://schemas.microsoft.com/office/drawing/2014/main" val="1255209674"/>
                    </a:ext>
                  </a:extLst>
                </a:gridCol>
                <a:gridCol w="1865489">
                  <a:extLst>
                    <a:ext uri="{9D8B030D-6E8A-4147-A177-3AD203B41FA5}">
                      <a16:colId xmlns:a16="http://schemas.microsoft.com/office/drawing/2014/main" val="4009346356"/>
                    </a:ext>
                  </a:extLst>
                </a:gridCol>
                <a:gridCol w="1865489">
                  <a:extLst>
                    <a:ext uri="{9D8B030D-6E8A-4147-A177-3AD203B41FA5}">
                      <a16:colId xmlns:a16="http://schemas.microsoft.com/office/drawing/2014/main" val="3341499314"/>
                    </a:ext>
                  </a:extLst>
                </a:gridCol>
              </a:tblGrid>
              <a:tr h="1149051">
                <a:tc>
                  <a:txBody>
                    <a:bodyPr/>
                    <a:lstStyle/>
                    <a:p>
                      <a:pPr algn="ctr"/>
                      <a:r>
                        <a:rPr lang="en-IN" dirty="0"/>
                        <a:t>Magnetic Perturbation</a:t>
                      </a:r>
                    </a:p>
                  </a:txBody>
                  <a:tcPr anchor="ctr"/>
                </a:tc>
                <a:tc>
                  <a:txBody>
                    <a:bodyPr/>
                    <a:lstStyle/>
                    <a:p>
                      <a:pPr algn="ctr"/>
                      <a:r>
                        <a:rPr lang="en-IN" dirty="0"/>
                        <a:t>Applied</a:t>
                      </a:r>
                    </a:p>
                  </a:txBody>
                  <a:tcPr anchor="ctr"/>
                </a:tc>
                <a:tc>
                  <a:txBody>
                    <a:bodyPr/>
                    <a:lstStyle/>
                    <a:p>
                      <a:pPr algn="ctr"/>
                      <a:r>
                        <a:rPr lang="en-IN" dirty="0"/>
                        <a:t>Not Applied</a:t>
                      </a:r>
                    </a:p>
                  </a:txBody>
                  <a:tcPr anchor="ctr"/>
                </a:tc>
                <a:extLst>
                  <a:ext uri="{0D108BD9-81ED-4DB2-BD59-A6C34878D82A}">
                    <a16:rowId xmlns:a16="http://schemas.microsoft.com/office/drawing/2014/main" val="1348411284"/>
                  </a:ext>
                </a:extLst>
              </a:tr>
              <a:tr h="665721">
                <a:tc>
                  <a:txBody>
                    <a:bodyPr/>
                    <a:lstStyle/>
                    <a:p>
                      <a:pPr algn="ctr"/>
                      <a:r>
                        <a:rPr lang="en-IN" dirty="0"/>
                        <a:t>Accuracy</a:t>
                      </a:r>
                    </a:p>
                  </a:txBody>
                  <a:tcPr anchor="ctr"/>
                </a:tc>
                <a:tc>
                  <a:txBody>
                    <a:bodyPr/>
                    <a:lstStyle/>
                    <a:p>
                      <a:pPr algn="ctr"/>
                      <a:r>
                        <a:rPr lang="en-IN" dirty="0"/>
                        <a:t>77.6 %</a:t>
                      </a:r>
                    </a:p>
                  </a:txBody>
                  <a:tcPr anchor="ctr"/>
                </a:tc>
                <a:tc>
                  <a:txBody>
                    <a:bodyPr/>
                    <a:lstStyle/>
                    <a:p>
                      <a:pPr algn="ctr"/>
                      <a:r>
                        <a:rPr lang="en-IN" dirty="0"/>
                        <a:t>73.1 %</a:t>
                      </a:r>
                    </a:p>
                  </a:txBody>
                  <a:tcPr anchor="ctr"/>
                </a:tc>
                <a:extLst>
                  <a:ext uri="{0D108BD9-81ED-4DB2-BD59-A6C34878D82A}">
                    <a16:rowId xmlns:a16="http://schemas.microsoft.com/office/drawing/2014/main" val="1220218152"/>
                  </a:ext>
                </a:extLst>
              </a:tr>
              <a:tr h="665721">
                <a:tc>
                  <a:txBody>
                    <a:bodyPr/>
                    <a:lstStyle/>
                    <a:p>
                      <a:pPr algn="ctr"/>
                      <a:r>
                        <a:rPr lang="en-IN" dirty="0"/>
                        <a:t>Recall</a:t>
                      </a:r>
                    </a:p>
                  </a:txBody>
                  <a:tcPr anchor="ctr"/>
                </a:tc>
                <a:tc>
                  <a:txBody>
                    <a:bodyPr/>
                    <a:lstStyle/>
                    <a:p>
                      <a:pPr algn="ctr"/>
                      <a:r>
                        <a:rPr lang="en-IN" dirty="0"/>
                        <a:t>88.9 %</a:t>
                      </a:r>
                    </a:p>
                  </a:txBody>
                  <a:tcPr anchor="ctr"/>
                </a:tc>
                <a:tc>
                  <a:txBody>
                    <a:bodyPr/>
                    <a:lstStyle/>
                    <a:p>
                      <a:pPr algn="ctr"/>
                      <a:r>
                        <a:rPr lang="en-IN" dirty="0"/>
                        <a:t>86.8 %</a:t>
                      </a:r>
                    </a:p>
                  </a:txBody>
                  <a:tcPr anchor="ctr"/>
                </a:tc>
                <a:extLst>
                  <a:ext uri="{0D108BD9-81ED-4DB2-BD59-A6C34878D82A}">
                    <a16:rowId xmlns:a16="http://schemas.microsoft.com/office/drawing/2014/main" val="2206303358"/>
                  </a:ext>
                </a:extLst>
              </a:tr>
              <a:tr h="665721">
                <a:tc>
                  <a:txBody>
                    <a:bodyPr/>
                    <a:lstStyle/>
                    <a:p>
                      <a:pPr algn="ctr"/>
                      <a:r>
                        <a:rPr lang="en-IN" dirty="0"/>
                        <a:t>Precision</a:t>
                      </a:r>
                    </a:p>
                  </a:txBody>
                  <a:tcPr anchor="ctr"/>
                </a:tc>
                <a:tc>
                  <a:txBody>
                    <a:bodyPr/>
                    <a:lstStyle/>
                    <a:p>
                      <a:pPr algn="ctr"/>
                      <a:r>
                        <a:rPr lang="en-IN" dirty="0"/>
                        <a:t>9.3%</a:t>
                      </a:r>
                    </a:p>
                  </a:txBody>
                  <a:tcPr anchor="ctr"/>
                </a:tc>
                <a:tc>
                  <a:txBody>
                    <a:bodyPr/>
                    <a:lstStyle/>
                    <a:p>
                      <a:pPr algn="ctr"/>
                      <a:r>
                        <a:rPr lang="en-IN" dirty="0"/>
                        <a:t>6.5 %</a:t>
                      </a:r>
                    </a:p>
                  </a:txBody>
                  <a:tcPr anchor="ctr"/>
                </a:tc>
                <a:extLst>
                  <a:ext uri="{0D108BD9-81ED-4DB2-BD59-A6C34878D82A}">
                    <a16:rowId xmlns:a16="http://schemas.microsoft.com/office/drawing/2014/main" val="806922083"/>
                  </a:ext>
                </a:extLst>
              </a:tr>
            </a:tbl>
          </a:graphicData>
        </a:graphic>
      </p:graphicFrame>
      <p:sp>
        <p:nvSpPr>
          <p:cNvPr id="14" name="Content Placeholder 3">
            <a:extLst>
              <a:ext uri="{FF2B5EF4-FFF2-40B4-BE49-F238E27FC236}">
                <a16:creationId xmlns:a16="http://schemas.microsoft.com/office/drawing/2014/main" id="{120B5928-7F25-35F7-EC0A-98AB4A8F2241}"/>
              </a:ext>
            </a:extLst>
          </p:cNvPr>
          <p:cNvSpPr txBox="1">
            <a:spLocks/>
          </p:cNvSpPr>
          <p:nvPr/>
        </p:nvSpPr>
        <p:spPr>
          <a:xfrm>
            <a:off x="692770" y="2526453"/>
            <a:ext cx="4057030" cy="3146214"/>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IN" sz="1600" dirty="0"/>
              <a:t> </a:t>
            </a:r>
            <a:r>
              <a:rPr lang="en-IN" sz="1600" b="1" dirty="0"/>
              <a:t>Two types</a:t>
            </a:r>
            <a:r>
              <a:rPr lang="en-IN" sz="1600" dirty="0"/>
              <a:t> of datasets</a:t>
            </a:r>
          </a:p>
          <a:p>
            <a:pPr marL="742950" lvl="1" indent="-285750">
              <a:buFont typeface="Courier New" panose="02070309020205020404" pitchFamily="49" charset="0"/>
              <a:buChar char="o"/>
            </a:pPr>
            <a:r>
              <a:rPr lang="en-IN" sz="1600" dirty="0"/>
              <a:t>With magnetic perturbation </a:t>
            </a:r>
          </a:p>
          <a:p>
            <a:pPr marL="742950" lvl="1" indent="-285750">
              <a:buFont typeface="Courier New" panose="02070309020205020404" pitchFamily="49" charset="0"/>
              <a:buChar char="o"/>
            </a:pPr>
            <a:r>
              <a:rPr lang="en-IN" sz="1600" dirty="0"/>
              <a:t>Without magnetic perturbation</a:t>
            </a:r>
          </a:p>
          <a:p>
            <a:pPr lvl="1"/>
            <a:endParaRPr lang="en-IN" sz="1600" dirty="0"/>
          </a:p>
          <a:p>
            <a:pPr marL="285750" indent="-285750">
              <a:buFont typeface="Courier New" panose="02070309020205020404" pitchFamily="49" charset="0"/>
              <a:buChar char="o"/>
            </a:pPr>
            <a:r>
              <a:rPr lang="en-US" sz="1600" dirty="0"/>
              <a:t>The model with the best parameters is trained on each set of data and tested independently.</a:t>
            </a:r>
          </a:p>
          <a:p>
            <a:endParaRPr lang="en-US" sz="1600" dirty="0"/>
          </a:p>
          <a:p>
            <a:pPr marL="285750" indent="-285750">
              <a:buFont typeface="Courier New" panose="02070309020205020404" pitchFamily="49" charset="0"/>
              <a:buChar char="o"/>
            </a:pPr>
            <a:r>
              <a:rPr lang="en-US" sz="1600" dirty="0"/>
              <a:t>The results are not as satisfying compared to the trainings on the merged dataset.</a:t>
            </a:r>
            <a:endParaRPr lang="en-IN" sz="1600" dirty="0"/>
          </a:p>
        </p:txBody>
      </p:sp>
    </p:spTree>
    <p:extLst>
      <p:ext uri="{BB962C8B-B14F-4D97-AF65-F5344CB8AC3E}">
        <p14:creationId xmlns:p14="http://schemas.microsoft.com/office/powerpoint/2010/main" val="2394152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a:t>iii.</a:t>
            </a:r>
            <a:br>
              <a:rPr lang="en-US" dirty="0"/>
            </a:br>
            <a:r>
              <a:rPr lang="en-US" dirty="0"/>
              <a:t>Validation among model architectures</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567079" y="2866385"/>
            <a:ext cx="5057842" cy="2636948"/>
          </a:xfrm>
        </p:spPr>
        <p:txBody>
          <a:bodyPr>
            <a:normAutofit/>
          </a:bodyPr>
          <a:lstStyle/>
          <a:p>
            <a:pPr marL="514350" indent="-514350" algn="l">
              <a:lnSpc>
                <a:spcPct val="150000"/>
              </a:lnSpc>
              <a:buFont typeface="+mj-lt"/>
              <a:buAutoNum type="arabicPeriod"/>
            </a:pPr>
            <a:r>
              <a:rPr lang="en-US" dirty="0"/>
              <a:t>Schema of Model Architectures</a:t>
            </a:r>
          </a:p>
          <a:p>
            <a:pPr marL="514350" indent="-514350" algn="l">
              <a:lnSpc>
                <a:spcPct val="150000"/>
              </a:lnSpc>
              <a:buFont typeface="+mj-lt"/>
              <a:buAutoNum type="arabicPeriod"/>
            </a:pPr>
            <a:r>
              <a:rPr lang="en-US" dirty="0"/>
              <a:t>Grid Search on Models</a:t>
            </a:r>
          </a:p>
          <a:p>
            <a:pPr marL="514350" indent="-514350" algn="l">
              <a:lnSpc>
                <a:spcPct val="150000"/>
              </a:lnSpc>
              <a:buFont typeface="+mj-lt"/>
              <a:buAutoNum type="arabicPeriod"/>
            </a:pPr>
            <a:r>
              <a:rPr lang="en-US" dirty="0"/>
              <a:t>Why Transformers</a:t>
            </a:r>
          </a:p>
          <a:p>
            <a:pPr marL="514350" indent="-514350" algn="l">
              <a:lnSpc>
                <a:spcPct val="150000"/>
              </a:lnSpc>
              <a:buFont typeface="+mj-lt"/>
              <a:buAutoNum type="arabicPeriod"/>
            </a:pPr>
            <a:r>
              <a:rPr lang="en-US" dirty="0"/>
              <a:t>Plots and Results</a:t>
            </a:r>
          </a:p>
          <a:p>
            <a:pPr marL="514350" indent="-514350" algn="l">
              <a:lnSpc>
                <a:spcPct val="150000"/>
              </a:lnSpc>
              <a:buFont typeface="+mj-lt"/>
              <a:buAutoNum type="arabicPeriod"/>
            </a:pPr>
            <a:endParaRPr lang="en-US" dirty="0"/>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25</a:t>
            </a:fld>
            <a:endParaRPr lang="en-US" dirty="0"/>
          </a:p>
        </p:txBody>
      </p:sp>
    </p:spTree>
    <p:extLst>
      <p:ext uri="{BB962C8B-B14F-4D97-AF65-F5344CB8AC3E}">
        <p14:creationId xmlns:p14="http://schemas.microsoft.com/office/powerpoint/2010/main" val="77136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664015" y="0"/>
            <a:ext cx="8421688" cy="1325563"/>
          </a:xfrm>
        </p:spPr>
        <p:txBody>
          <a:bodyPr/>
          <a:lstStyle/>
          <a:p>
            <a:r>
              <a:rPr lang="en-US" cap="none" dirty="0"/>
              <a:t>1.</a:t>
            </a:r>
            <a:r>
              <a:rPr lang="en-US" dirty="0"/>
              <a:t> Schema of model architectures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
        <p:nvSpPr>
          <p:cNvPr id="28" name="Text Placeholder 3">
            <a:extLst>
              <a:ext uri="{FF2B5EF4-FFF2-40B4-BE49-F238E27FC236}">
                <a16:creationId xmlns:a16="http://schemas.microsoft.com/office/drawing/2014/main" id="{C2C59380-12EE-6D4E-BC94-6BE8F8F05C4E}"/>
              </a:ext>
            </a:extLst>
          </p:cNvPr>
          <p:cNvSpPr txBox="1">
            <a:spLocks/>
          </p:cNvSpPr>
          <p:nvPr/>
        </p:nvSpPr>
        <p:spPr>
          <a:xfrm>
            <a:off x="708289" y="2616558"/>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1: CNN</a:t>
            </a:r>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708289" y="3258303"/>
            <a:ext cx="4075378" cy="2405897"/>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dirty="0"/>
              <a:t>Convolutional layer</a:t>
            </a:r>
          </a:p>
          <a:p>
            <a:pPr marL="285750" indent="-285750">
              <a:buFont typeface="Courier New" panose="02070309020205020404" pitchFamily="49" charset="0"/>
              <a:buChar char="o"/>
            </a:pPr>
            <a:r>
              <a:rPr lang="en-US" dirty="0"/>
              <a:t>Dropout</a:t>
            </a:r>
          </a:p>
          <a:p>
            <a:pPr marL="285750" indent="-285750">
              <a:buFont typeface="Courier New" panose="02070309020205020404" pitchFamily="49" charset="0"/>
              <a:buChar char="o"/>
            </a:pPr>
            <a:r>
              <a:rPr lang="en-US" dirty="0"/>
              <a:t>Batch Normalization</a:t>
            </a:r>
          </a:p>
          <a:p>
            <a:pPr marL="285750" indent="-285750">
              <a:buFont typeface="Courier New" panose="02070309020205020404" pitchFamily="49" charset="0"/>
              <a:buChar char="o"/>
            </a:pPr>
            <a:r>
              <a:rPr lang="en-US" dirty="0"/>
              <a:t>Repeat for </a:t>
            </a:r>
            <a:r>
              <a:rPr lang="en-US" dirty="0" err="1"/>
              <a:t>num_layers</a:t>
            </a:r>
            <a:endParaRPr lang="en-US" dirty="0"/>
          </a:p>
          <a:p>
            <a:pPr marL="285750" indent="-285750">
              <a:buFont typeface="Courier New" panose="02070309020205020404" pitchFamily="49" charset="0"/>
              <a:buChar char="o"/>
            </a:pPr>
            <a:r>
              <a:rPr lang="en-US" dirty="0"/>
              <a:t>Output Dense layer</a:t>
            </a:r>
          </a:p>
        </p:txBody>
      </p:sp>
      <p:sp>
        <p:nvSpPr>
          <p:cNvPr id="3" name="Text Placeholder 3">
            <a:extLst>
              <a:ext uri="{FF2B5EF4-FFF2-40B4-BE49-F238E27FC236}">
                <a16:creationId xmlns:a16="http://schemas.microsoft.com/office/drawing/2014/main" id="{93EDB76F-82B0-6FCF-BFAE-BEAB57F5D44C}"/>
              </a:ext>
            </a:extLst>
          </p:cNvPr>
          <p:cNvSpPr txBox="1">
            <a:spLocks/>
          </p:cNvSpPr>
          <p:nvPr/>
        </p:nvSpPr>
        <p:spPr>
          <a:xfrm>
            <a:off x="4433622" y="2616558"/>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2: DNN</a:t>
            </a:r>
          </a:p>
        </p:txBody>
      </p:sp>
      <p:sp>
        <p:nvSpPr>
          <p:cNvPr id="5" name="Content Placeholder 25">
            <a:extLst>
              <a:ext uri="{FF2B5EF4-FFF2-40B4-BE49-F238E27FC236}">
                <a16:creationId xmlns:a16="http://schemas.microsoft.com/office/drawing/2014/main" id="{89D2596D-C7F2-D9BF-9C73-C5FEA0287976}"/>
              </a:ext>
            </a:extLst>
          </p:cNvPr>
          <p:cNvSpPr txBox="1">
            <a:spLocks/>
          </p:cNvSpPr>
          <p:nvPr/>
        </p:nvSpPr>
        <p:spPr>
          <a:xfrm>
            <a:off x="4433622" y="3258303"/>
            <a:ext cx="3826933" cy="849171"/>
          </a:xfrm>
          <a:prstGeom prst="rect">
            <a:avLst/>
          </a:prstGeom>
        </p:spPr>
        <p:txBody>
          <a:bodyPr vert="horz" lIns="91440" tIns="45720" rIns="91440" bIns="45720" numCol="1" rtlCol="0">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dirty="0"/>
              <a:t>Dense layers of sizes from 8 till 2048.</a:t>
            </a:r>
          </a:p>
          <a:p>
            <a:pPr marL="285750" indent="-285750">
              <a:buFont typeface="Courier New" panose="02070309020205020404" pitchFamily="49" charset="0"/>
              <a:buChar char="o"/>
            </a:pPr>
            <a:r>
              <a:rPr lang="en-US" dirty="0"/>
              <a:t>Dropout</a:t>
            </a:r>
          </a:p>
          <a:p>
            <a:pPr marL="285750" indent="-285750">
              <a:buFont typeface="Courier New" panose="02070309020205020404" pitchFamily="49" charset="0"/>
              <a:buChar char="o"/>
            </a:pPr>
            <a:r>
              <a:rPr lang="en-US" dirty="0"/>
              <a:t>Output Dense layer</a:t>
            </a:r>
          </a:p>
        </p:txBody>
      </p:sp>
      <p:sp>
        <p:nvSpPr>
          <p:cNvPr id="6" name="Text Placeholder 3">
            <a:extLst>
              <a:ext uri="{FF2B5EF4-FFF2-40B4-BE49-F238E27FC236}">
                <a16:creationId xmlns:a16="http://schemas.microsoft.com/office/drawing/2014/main" id="{FE368F4B-F3B9-9366-D59B-ACEA3904E582}"/>
              </a:ext>
            </a:extLst>
          </p:cNvPr>
          <p:cNvSpPr txBox="1">
            <a:spLocks/>
          </p:cNvSpPr>
          <p:nvPr/>
        </p:nvSpPr>
        <p:spPr>
          <a:xfrm>
            <a:off x="8260555" y="2616558"/>
            <a:ext cx="3668978"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3: Transformer</a:t>
            </a:r>
          </a:p>
        </p:txBody>
      </p:sp>
      <p:sp>
        <p:nvSpPr>
          <p:cNvPr id="7" name="Content Placeholder 25">
            <a:extLst>
              <a:ext uri="{FF2B5EF4-FFF2-40B4-BE49-F238E27FC236}">
                <a16:creationId xmlns:a16="http://schemas.microsoft.com/office/drawing/2014/main" id="{D96882AA-5C36-5EE9-10EA-7499A7F45767}"/>
              </a:ext>
            </a:extLst>
          </p:cNvPr>
          <p:cNvSpPr txBox="1">
            <a:spLocks/>
          </p:cNvSpPr>
          <p:nvPr/>
        </p:nvSpPr>
        <p:spPr>
          <a:xfrm>
            <a:off x="8260556" y="3258302"/>
            <a:ext cx="3931444" cy="3463173"/>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dirty="0"/>
              <a:t>Encoder (N times)</a:t>
            </a:r>
          </a:p>
          <a:p>
            <a:pPr marL="742950" lvl="1" indent="-285750">
              <a:buFont typeface="Courier New" panose="02070309020205020404" pitchFamily="49" charset="0"/>
              <a:buChar char="o"/>
            </a:pPr>
            <a:r>
              <a:rPr lang="en-US" dirty="0"/>
              <a:t>Layer Normalization</a:t>
            </a:r>
          </a:p>
          <a:p>
            <a:pPr marL="742950" lvl="1" indent="-285750">
              <a:buFont typeface="Courier New" panose="02070309020205020404" pitchFamily="49" charset="0"/>
              <a:buChar char="o"/>
            </a:pPr>
            <a:r>
              <a:rPr lang="en-US" dirty="0"/>
              <a:t>MultiHead Attention</a:t>
            </a:r>
          </a:p>
          <a:p>
            <a:pPr marL="742950" lvl="1" indent="-285750">
              <a:buFont typeface="Courier New" panose="02070309020205020404" pitchFamily="49" charset="0"/>
              <a:buChar char="o"/>
            </a:pPr>
            <a:r>
              <a:rPr lang="en-US" dirty="0"/>
              <a:t>Dropout</a:t>
            </a:r>
          </a:p>
          <a:p>
            <a:pPr marL="742950" lvl="1" indent="-285750">
              <a:buFont typeface="Courier New" panose="02070309020205020404" pitchFamily="49" charset="0"/>
              <a:buChar char="o"/>
            </a:pPr>
            <a:r>
              <a:rPr lang="en-US" dirty="0"/>
              <a:t>Residual Connection</a:t>
            </a:r>
          </a:p>
          <a:p>
            <a:pPr marL="742950" lvl="1" indent="-285750">
              <a:buFont typeface="Courier New" panose="02070309020205020404" pitchFamily="49" charset="0"/>
              <a:buChar char="o"/>
            </a:pPr>
            <a:r>
              <a:rPr lang="en-US" dirty="0"/>
              <a:t>Layer Normalization</a:t>
            </a:r>
          </a:p>
          <a:p>
            <a:pPr marL="742950" lvl="1" indent="-285750">
              <a:buFont typeface="Courier New" panose="02070309020205020404" pitchFamily="49" charset="0"/>
              <a:buChar char="o"/>
            </a:pPr>
            <a:r>
              <a:rPr lang="en-US" dirty="0"/>
              <a:t>1D Convolutional Layer</a:t>
            </a:r>
          </a:p>
          <a:p>
            <a:pPr marL="742950" lvl="1" indent="-285750">
              <a:buFont typeface="Courier New" panose="02070309020205020404" pitchFamily="49" charset="0"/>
              <a:buChar char="o"/>
            </a:pPr>
            <a:r>
              <a:rPr lang="en-US" dirty="0"/>
              <a:t>Dropout</a:t>
            </a:r>
          </a:p>
          <a:p>
            <a:pPr marL="742950" lvl="1" indent="-285750">
              <a:buFont typeface="Courier New" panose="02070309020205020404" pitchFamily="49" charset="0"/>
              <a:buChar char="o"/>
            </a:pPr>
            <a:r>
              <a:rPr lang="en-US" dirty="0"/>
              <a:t>1D Convolutional Layer</a:t>
            </a:r>
          </a:p>
          <a:p>
            <a:pPr marL="742950" lvl="1" indent="-285750">
              <a:buFont typeface="Courier New" panose="02070309020205020404" pitchFamily="49" charset="0"/>
              <a:buChar char="o"/>
            </a:pPr>
            <a:r>
              <a:rPr lang="en-US" dirty="0"/>
              <a:t>Residual Connection</a:t>
            </a:r>
          </a:p>
          <a:p>
            <a:pPr marL="285750" indent="-285750">
              <a:buFont typeface="Courier New" panose="02070309020205020404" pitchFamily="49" charset="0"/>
              <a:buChar char="o"/>
            </a:pPr>
            <a:r>
              <a:rPr lang="en-US" dirty="0"/>
              <a:t>Possible Dense Layers</a:t>
            </a:r>
          </a:p>
          <a:p>
            <a:pPr marL="742950" lvl="1" indent="-285750">
              <a:buFont typeface="Courier New" panose="02070309020205020404" pitchFamily="49" charset="0"/>
              <a:buChar char="o"/>
            </a:pPr>
            <a:endParaRPr lang="en-US" dirty="0"/>
          </a:p>
        </p:txBody>
      </p:sp>
      <p:sp>
        <p:nvSpPr>
          <p:cNvPr id="4" name="Text Placeholder 3">
            <a:extLst>
              <a:ext uri="{FF2B5EF4-FFF2-40B4-BE49-F238E27FC236}">
                <a16:creationId xmlns:a16="http://schemas.microsoft.com/office/drawing/2014/main" id="{EBD4B13B-4A12-7C00-3988-24BA69F39F69}"/>
              </a:ext>
            </a:extLst>
          </p:cNvPr>
          <p:cNvSpPr txBox="1">
            <a:spLocks/>
          </p:cNvSpPr>
          <p:nvPr/>
        </p:nvSpPr>
        <p:spPr>
          <a:xfrm>
            <a:off x="2225144" y="1678371"/>
            <a:ext cx="7418389"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Data parameters: ( L: 30, dt: 10, </a:t>
            </a:r>
            <a:r>
              <a:rPr lang="en-ZA" dirty="0" err="1"/>
              <a:t>Wr</a:t>
            </a:r>
            <a:r>
              <a:rPr lang="en-ZA" dirty="0"/>
              <a:t>: 0, </a:t>
            </a:r>
            <a:r>
              <a:rPr lang="en-ZA" dirty="0" err="1"/>
              <a:t>pca</a:t>
            </a:r>
            <a:r>
              <a:rPr lang="en-ZA" dirty="0"/>
              <a:t>: false )</a:t>
            </a:r>
          </a:p>
        </p:txBody>
      </p:sp>
    </p:spTree>
    <p:extLst>
      <p:ext uri="{BB962C8B-B14F-4D97-AF65-F5344CB8AC3E}">
        <p14:creationId xmlns:p14="http://schemas.microsoft.com/office/powerpoint/2010/main" val="2379827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A0B881EB-AAB7-18FF-3CCB-1F8212723EAF}"/>
              </a:ext>
            </a:extLst>
          </p:cNvPr>
          <p:cNvPicPr>
            <a:picLocks noGrp="1" noChangeAspect="1"/>
          </p:cNvPicPr>
          <p:nvPr>
            <p:ph sz="half" idx="2"/>
          </p:nvPr>
        </p:nvPicPr>
        <p:blipFill rotWithShape="1">
          <a:blip r:embed="rId2"/>
          <a:srcRect l="292" t="-90" r="-292" b="32582"/>
          <a:stretch/>
        </p:blipFill>
        <p:spPr>
          <a:xfrm>
            <a:off x="4478866" y="143216"/>
            <a:ext cx="3081868" cy="6714784"/>
          </a:xfrm>
        </p:spPr>
      </p:pic>
      <p:sp>
        <p:nvSpPr>
          <p:cNvPr id="10" name="Slide Number Placeholder 9">
            <a:extLst>
              <a:ext uri="{FF2B5EF4-FFF2-40B4-BE49-F238E27FC236}">
                <a16:creationId xmlns:a16="http://schemas.microsoft.com/office/drawing/2014/main" id="{F8945D41-6E3E-07BD-5597-CB08674A8DE8}"/>
              </a:ext>
            </a:extLst>
          </p:cNvPr>
          <p:cNvSpPr>
            <a:spLocks noGrp="1"/>
          </p:cNvSpPr>
          <p:nvPr>
            <p:ph type="sldNum" sz="quarter" idx="12"/>
          </p:nvPr>
        </p:nvSpPr>
        <p:spPr/>
        <p:txBody>
          <a:bodyPr/>
          <a:lstStyle/>
          <a:p>
            <a:fld id="{B5CEABB6-07DC-46E8-9B57-56EC44A396E5}" type="slidenum">
              <a:rPr lang="en-US" smtClean="0"/>
              <a:t>27</a:t>
            </a:fld>
            <a:endParaRPr lang="en-US" dirty="0"/>
          </a:p>
        </p:txBody>
      </p:sp>
      <p:pic>
        <p:nvPicPr>
          <p:cNvPr id="17" name="Content Placeholder 11">
            <a:extLst>
              <a:ext uri="{FF2B5EF4-FFF2-40B4-BE49-F238E27FC236}">
                <a16:creationId xmlns:a16="http://schemas.microsoft.com/office/drawing/2014/main" id="{371910A1-A1F3-57B8-8D9D-C52A00BDC5B9}"/>
              </a:ext>
            </a:extLst>
          </p:cNvPr>
          <p:cNvPicPr>
            <a:picLocks noChangeAspect="1"/>
          </p:cNvPicPr>
          <p:nvPr/>
        </p:nvPicPr>
        <p:blipFill rotWithShape="1">
          <a:blip r:embed="rId2"/>
          <a:srcRect t="66036"/>
          <a:stretch/>
        </p:blipFill>
        <p:spPr>
          <a:xfrm>
            <a:off x="8170333" y="0"/>
            <a:ext cx="3081867" cy="3378245"/>
          </a:xfrm>
          <a:prstGeom prst="rect">
            <a:avLst/>
          </a:prstGeom>
        </p:spPr>
      </p:pic>
      <p:sp>
        <p:nvSpPr>
          <p:cNvPr id="18" name="Text Placeholder 3">
            <a:extLst>
              <a:ext uri="{FF2B5EF4-FFF2-40B4-BE49-F238E27FC236}">
                <a16:creationId xmlns:a16="http://schemas.microsoft.com/office/drawing/2014/main" id="{FDD40D5A-5363-05CB-7053-2B98ECAFCFB5}"/>
              </a:ext>
            </a:extLst>
          </p:cNvPr>
          <p:cNvSpPr txBox="1">
            <a:spLocks/>
          </p:cNvSpPr>
          <p:nvPr/>
        </p:nvSpPr>
        <p:spPr>
          <a:xfrm>
            <a:off x="1097756" y="3224479"/>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1: CNN</a:t>
            </a:r>
          </a:p>
        </p:txBody>
      </p:sp>
    </p:spTree>
    <p:extLst>
      <p:ext uri="{BB962C8B-B14F-4D97-AF65-F5344CB8AC3E}">
        <p14:creationId xmlns:p14="http://schemas.microsoft.com/office/powerpoint/2010/main" val="391117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8945D41-6E3E-07BD-5597-CB08674A8DE8}"/>
              </a:ext>
            </a:extLst>
          </p:cNvPr>
          <p:cNvSpPr>
            <a:spLocks noGrp="1"/>
          </p:cNvSpPr>
          <p:nvPr>
            <p:ph type="sldNum" sz="quarter" idx="12"/>
          </p:nvPr>
        </p:nvSpPr>
        <p:spPr/>
        <p:txBody>
          <a:bodyPr/>
          <a:lstStyle/>
          <a:p>
            <a:fld id="{B5CEABB6-07DC-46E8-9B57-56EC44A396E5}" type="slidenum">
              <a:rPr lang="en-US" smtClean="0"/>
              <a:t>28</a:t>
            </a:fld>
            <a:endParaRPr lang="en-US" dirty="0"/>
          </a:p>
        </p:txBody>
      </p:sp>
      <p:pic>
        <p:nvPicPr>
          <p:cNvPr id="14" name="Picture 13">
            <a:extLst>
              <a:ext uri="{FF2B5EF4-FFF2-40B4-BE49-F238E27FC236}">
                <a16:creationId xmlns:a16="http://schemas.microsoft.com/office/drawing/2014/main" id="{B860BC74-339F-6DF8-2179-043A92BA99C5}"/>
              </a:ext>
            </a:extLst>
          </p:cNvPr>
          <p:cNvPicPr>
            <a:picLocks noChangeAspect="1"/>
          </p:cNvPicPr>
          <p:nvPr/>
        </p:nvPicPr>
        <p:blipFill rotWithShape="1">
          <a:blip r:embed="rId2"/>
          <a:srcRect b="37369"/>
          <a:stretch/>
        </p:blipFill>
        <p:spPr>
          <a:xfrm>
            <a:off x="4584699" y="227509"/>
            <a:ext cx="3022601" cy="6630491"/>
          </a:xfrm>
          <a:prstGeom prst="rect">
            <a:avLst/>
          </a:prstGeom>
        </p:spPr>
      </p:pic>
      <p:pic>
        <p:nvPicPr>
          <p:cNvPr id="4" name="Picture 3">
            <a:extLst>
              <a:ext uri="{FF2B5EF4-FFF2-40B4-BE49-F238E27FC236}">
                <a16:creationId xmlns:a16="http://schemas.microsoft.com/office/drawing/2014/main" id="{7FCD401E-5D69-4005-AE3A-36EF0614DBCD}"/>
              </a:ext>
            </a:extLst>
          </p:cNvPr>
          <p:cNvPicPr>
            <a:picLocks noChangeAspect="1"/>
          </p:cNvPicPr>
          <p:nvPr/>
        </p:nvPicPr>
        <p:blipFill rotWithShape="1">
          <a:blip r:embed="rId2"/>
          <a:srcRect t="60705"/>
          <a:stretch/>
        </p:blipFill>
        <p:spPr>
          <a:xfrm>
            <a:off x="8020120" y="0"/>
            <a:ext cx="3022601" cy="4160055"/>
          </a:xfrm>
          <a:prstGeom prst="rect">
            <a:avLst/>
          </a:prstGeom>
        </p:spPr>
      </p:pic>
      <p:sp>
        <p:nvSpPr>
          <p:cNvPr id="5" name="Text Placeholder 3">
            <a:extLst>
              <a:ext uri="{FF2B5EF4-FFF2-40B4-BE49-F238E27FC236}">
                <a16:creationId xmlns:a16="http://schemas.microsoft.com/office/drawing/2014/main" id="{92077987-EAC0-9811-FEC5-D8AA59E7DCC9}"/>
              </a:ext>
            </a:extLst>
          </p:cNvPr>
          <p:cNvSpPr txBox="1">
            <a:spLocks/>
          </p:cNvSpPr>
          <p:nvPr/>
        </p:nvSpPr>
        <p:spPr>
          <a:xfrm>
            <a:off x="1289404" y="3224479"/>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2: DNN</a:t>
            </a:r>
          </a:p>
        </p:txBody>
      </p:sp>
    </p:spTree>
    <p:extLst>
      <p:ext uri="{BB962C8B-B14F-4D97-AF65-F5344CB8AC3E}">
        <p14:creationId xmlns:p14="http://schemas.microsoft.com/office/powerpoint/2010/main" val="2286625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8945D41-6E3E-07BD-5597-CB08674A8DE8}"/>
              </a:ext>
            </a:extLst>
          </p:cNvPr>
          <p:cNvSpPr>
            <a:spLocks noGrp="1"/>
          </p:cNvSpPr>
          <p:nvPr>
            <p:ph type="sldNum" sz="quarter" idx="12"/>
          </p:nvPr>
        </p:nvSpPr>
        <p:spPr/>
        <p:txBody>
          <a:bodyPr/>
          <a:lstStyle/>
          <a:p>
            <a:fld id="{B5CEABB6-07DC-46E8-9B57-56EC44A396E5}" type="slidenum">
              <a:rPr lang="en-US" smtClean="0"/>
              <a:t>29</a:t>
            </a:fld>
            <a:endParaRPr lang="en-US" dirty="0"/>
          </a:p>
        </p:txBody>
      </p:sp>
      <p:pic>
        <p:nvPicPr>
          <p:cNvPr id="4" name="Picture 3">
            <a:extLst>
              <a:ext uri="{FF2B5EF4-FFF2-40B4-BE49-F238E27FC236}">
                <a16:creationId xmlns:a16="http://schemas.microsoft.com/office/drawing/2014/main" id="{0A4EEA4F-03CA-2ABF-6F6D-6BE23A225F57}"/>
              </a:ext>
            </a:extLst>
          </p:cNvPr>
          <p:cNvPicPr>
            <a:picLocks noChangeAspect="1"/>
          </p:cNvPicPr>
          <p:nvPr/>
        </p:nvPicPr>
        <p:blipFill rotWithShape="1">
          <a:blip r:embed="rId2"/>
          <a:srcRect t="75240"/>
          <a:stretch/>
        </p:blipFill>
        <p:spPr>
          <a:xfrm>
            <a:off x="7057718" y="0"/>
            <a:ext cx="4740649" cy="2302933"/>
          </a:xfrm>
          <a:prstGeom prst="rect">
            <a:avLst/>
          </a:prstGeom>
        </p:spPr>
      </p:pic>
      <p:pic>
        <p:nvPicPr>
          <p:cNvPr id="16" name="Picture 15">
            <a:extLst>
              <a:ext uri="{FF2B5EF4-FFF2-40B4-BE49-F238E27FC236}">
                <a16:creationId xmlns:a16="http://schemas.microsoft.com/office/drawing/2014/main" id="{E05640A3-143A-67BB-EC86-E62AF78668B6}"/>
              </a:ext>
            </a:extLst>
          </p:cNvPr>
          <p:cNvPicPr>
            <a:picLocks noChangeAspect="1"/>
          </p:cNvPicPr>
          <p:nvPr/>
        </p:nvPicPr>
        <p:blipFill rotWithShape="1">
          <a:blip r:embed="rId2"/>
          <a:srcRect b="24124"/>
          <a:stretch/>
        </p:blipFill>
        <p:spPr>
          <a:xfrm>
            <a:off x="3581401" y="152527"/>
            <a:ext cx="4504265" cy="6705473"/>
          </a:xfrm>
          <a:prstGeom prst="rect">
            <a:avLst/>
          </a:prstGeom>
        </p:spPr>
      </p:pic>
      <p:sp>
        <p:nvSpPr>
          <p:cNvPr id="5" name="Text Placeholder 3">
            <a:extLst>
              <a:ext uri="{FF2B5EF4-FFF2-40B4-BE49-F238E27FC236}">
                <a16:creationId xmlns:a16="http://schemas.microsoft.com/office/drawing/2014/main" id="{F8B94FD5-8C63-F392-9764-BD9A3BBDD016}"/>
              </a:ext>
            </a:extLst>
          </p:cNvPr>
          <p:cNvSpPr txBox="1">
            <a:spLocks/>
          </p:cNvSpPr>
          <p:nvPr/>
        </p:nvSpPr>
        <p:spPr>
          <a:xfrm>
            <a:off x="698926" y="3224479"/>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3: Transformer</a:t>
            </a:r>
          </a:p>
        </p:txBody>
      </p:sp>
    </p:spTree>
    <p:extLst>
      <p:ext uri="{BB962C8B-B14F-4D97-AF65-F5344CB8AC3E}">
        <p14:creationId xmlns:p14="http://schemas.microsoft.com/office/powerpoint/2010/main" val="2425834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a:t>i.</a:t>
            </a:r>
            <a:br>
              <a:rPr lang="en-US" dirty="0"/>
            </a:br>
            <a:r>
              <a:rPr lang="en-US" dirty="0"/>
              <a:t>PROBLEM AND APPROACH OVERVIEW</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815225" y="2651901"/>
            <a:ext cx="4561550" cy="3091952"/>
          </a:xfrm>
        </p:spPr>
        <p:txBody>
          <a:bodyPr>
            <a:normAutofit/>
          </a:bodyPr>
          <a:lstStyle/>
          <a:p>
            <a:pPr marL="514350" indent="-514350" algn="l">
              <a:lnSpc>
                <a:spcPct val="150000"/>
              </a:lnSpc>
              <a:buFont typeface="+mj-lt"/>
              <a:buAutoNum type="arabicPeriod"/>
            </a:pPr>
            <a:r>
              <a:rPr lang="en-US" dirty="0"/>
              <a:t>Introduction to Problem</a:t>
            </a:r>
          </a:p>
          <a:p>
            <a:pPr marL="514350" indent="-514350" algn="l">
              <a:lnSpc>
                <a:spcPct val="150000"/>
              </a:lnSpc>
              <a:buFont typeface="+mj-lt"/>
              <a:buAutoNum type="arabicPeriod"/>
            </a:pPr>
            <a:r>
              <a:rPr lang="en-IN" dirty="0"/>
              <a:t>Transformers</a:t>
            </a:r>
          </a:p>
          <a:p>
            <a:pPr marL="514350" indent="-514350" algn="l">
              <a:lnSpc>
                <a:spcPct val="150000"/>
              </a:lnSpc>
              <a:buFont typeface="+mj-lt"/>
              <a:buAutoNum type="arabicPeriod"/>
            </a:pPr>
            <a:r>
              <a:rPr lang="en-IN" dirty="0"/>
              <a:t>General Approach</a:t>
            </a:r>
          </a:p>
          <a:p>
            <a:pPr marL="514350" indent="-514350" algn="l">
              <a:lnSpc>
                <a:spcPct val="150000"/>
              </a:lnSpc>
              <a:buFont typeface="+mj-lt"/>
              <a:buAutoNum type="arabicPeriod"/>
            </a:pPr>
            <a:r>
              <a:rPr lang="en-IN" dirty="0"/>
              <a:t>Challenges Faced</a:t>
            </a:r>
          </a:p>
          <a:p>
            <a:pPr marL="514350" indent="-514350" algn="l">
              <a:lnSpc>
                <a:spcPct val="150000"/>
              </a:lnSpc>
              <a:buFont typeface="+mj-lt"/>
              <a:buAutoNum type="arabicPeriod"/>
            </a:pPr>
            <a:r>
              <a:rPr lang="en-IN" dirty="0"/>
              <a:t>Methods Used</a:t>
            </a:r>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2478895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6" y="597107"/>
            <a:ext cx="8421688" cy="1325563"/>
          </a:xfrm>
        </p:spPr>
        <p:txBody>
          <a:bodyPr/>
          <a:lstStyle/>
          <a:p>
            <a:r>
              <a:rPr lang="en-US" dirty="0"/>
              <a:t>2. Grid-search (</a:t>
            </a:r>
            <a:r>
              <a:rPr lang="en-US" dirty="0" err="1"/>
              <a:t>cnn</a:t>
            </a:r>
            <a:r>
              <a:rPr lang="en-US" dirty="0"/>
              <a:t>) – </a:t>
            </a:r>
            <a:br>
              <a:rPr lang="en-US" dirty="0"/>
            </a:br>
            <a:r>
              <a:rPr lang="en-US" dirty="0"/>
              <a:t>mean values</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30</a:t>
            </a:fld>
            <a:endParaRPr lang="en-US" dirty="0"/>
          </a:p>
        </p:txBody>
      </p:sp>
      <p:sp>
        <p:nvSpPr>
          <p:cNvPr id="13" name="Content Placeholder 3">
            <a:extLst>
              <a:ext uri="{FF2B5EF4-FFF2-40B4-BE49-F238E27FC236}">
                <a16:creationId xmlns:a16="http://schemas.microsoft.com/office/drawing/2014/main" id="{B3BC354B-391D-4CB9-BBA8-E2FCF48FEBC8}"/>
              </a:ext>
            </a:extLst>
          </p:cNvPr>
          <p:cNvSpPr>
            <a:spLocks noGrp="1"/>
          </p:cNvSpPr>
          <p:nvPr>
            <p:ph sz="half" idx="2"/>
          </p:nvPr>
        </p:nvSpPr>
        <p:spPr>
          <a:xfrm>
            <a:off x="897467" y="5908039"/>
            <a:ext cx="9179363" cy="524666"/>
          </a:xfrm>
        </p:spPr>
        <p:txBody>
          <a:bodyPr/>
          <a:lstStyle/>
          <a:p>
            <a:pPr marL="285750" indent="-285750">
              <a:buFont typeface="Courier New" panose="02070309020205020404" pitchFamily="49" charset="0"/>
              <a:buChar char="o"/>
            </a:pPr>
            <a:r>
              <a:rPr lang="en-US" dirty="0"/>
              <a:t>All values above represent the mean values obtained when training using each model</a:t>
            </a:r>
            <a:endParaRPr lang="en-IN" dirty="0"/>
          </a:p>
        </p:txBody>
      </p:sp>
      <p:graphicFrame>
        <p:nvGraphicFramePr>
          <p:cNvPr id="4" name="Table 3">
            <a:extLst>
              <a:ext uri="{FF2B5EF4-FFF2-40B4-BE49-F238E27FC236}">
                <a16:creationId xmlns:a16="http://schemas.microsoft.com/office/drawing/2014/main" id="{D5FDFAA0-4011-A4E8-60C7-321544134AFB}"/>
              </a:ext>
            </a:extLst>
          </p:cNvPr>
          <p:cNvGraphicFramePr>
            <a:graphicFrameLocks noGrp="1"/>
          </p:cNvGraphicFramePr>
          <p:nvPr>
            <p:extLst>
              <p:ext uri="{D42A27DB-BD31-4B8C-83A1-F6EECF244321}">
                <p14:modId xmlns:p14="http://schemas.microsoft.com/office/powerpoint/2010/main" val="674661798"/>
              </p:ext>
            </p:extLst>
          </p:nvPr>
        </p:nvGraphicFramePr>
        <p:xfrm>
          <a:off x="897467" y="2211440"/>
          <a:ext cx="10896598" cy="3476415"/>
        </p:xfrm>
        <a:graphic>
          <a:graphicData uri="http://schemas.openxmlformats.org/drawingml/2006/table">
            <a:tbl>
              <a:tblPr firstRow="1">
                <a:tableStyleId>{073A0DAA-6AF3-43AB-8588-CEC1D06C72B9}</a:tableStyleId>
              </a:tblPr>
              <a:tblGrid>
                <a:gridCol w="1224347">
                  <a:extLst>
                    <a:ext uri="{9D8B030D-6E8A-4147-A177-3AD203B41FA5}">
                      <a16:colId xmlns:a16="http://schemas.microsoft.com/office/drawing/2014/main" val="1194025800"/>
                    </a:ext>
                  </a:extLst>
                </a:gridCol>
                <a:gridCol w="1286951">
                  <a:extLst>
                    <a:ext uri="{9D8B030D-6E8A-4147-A177-3AD203B41FA5}">
                      <a16:colId xmlns:a16="http://schemas.microsoft.com/office/drawing/2014/main" val="2872387288"/>
                    </a:ext>
                  </a:extLst>
                </a:gridCol>
                <a:gridCol w="1161744">
                  <a:extLst>
                    <a:ext uri="{9D8B030D-6E8A-4147-A177-3AD203B41FA5}">
                      <a16:colId xmlns:a16="http://schemas.microsoft.com/office/drawing/2014/main" val="1974258025"/>
                    </a:ext>
                  </a:extLst>
                </a:gridCol>
                <a:gridCol w="1224347">
                  <a:extLst>
                    <a:ext uri="{9D8B030D-6E8A-4147-A177-3AD203B41FA5}">
                      <a16:colId xmlns:a16="http://schemas.microsoft.com/office/drawing/2014/main" val="2669897578"/>
                    </a:ext>
                  </a:extLst>
                </a:gridCol>
                <a:gridCol w="1181677">
                  <a:extLst>
                    <a:ext uri="{9D8B030D-6E8A-4147-A177-3AD203B41FA5}">
                      <a16:colId xmlns:a16="http://schemas.microsoft.com/office/drawing/2014/main" val="2614810386"/>
                    </a:ext>
                  </a:extLst>
                </a:gridCol>
                <a:gridCol w="1524000">
                  <a:extLst>
                    <a:ext uri="{9D8B030D-6E8A-4147-A177-3AD203B41FA5}">
                      <a16:colId xmlns:a16="http://schemas.microsoft.com/office/drawing/2014/main" val="112627562"/>
                    </a:ext>
                  </a:extLst>
                </a:gridCol>
                <a:gridCol w="1159648">
                  <a:extLst>
                    <a:ext uri="{9D8B030D-6E8A-4147-A177-3AD203B41FA5}">
                      <a16:colId xmlns:a16="http://schemas.microsoft.com/office/drawing/2014/main" val="3310063972"/>
                    </a:ext>
                  </a:extLst>
                </a:gridCol>
                <a:gridCol w="2079678">
                  <a:extLst>
                    <a:ext uri="{9D8B030D-6E8A-4147-A177-3AD203B41FA5}">
                      <a16:colId xmlns:a16="http://schemas.microsoft.com/office/drawing/2014/main" val="271185823"/>
                    </a:ext>
                  </a:extLst>
                </a:gridCol>
                <a:gridCol w="54206">
                  <a:extLst>
                    <a:ext uri="{9D8B030D-6E8A-4147-A177-3AD203B41FA5}">
                      <a16:colId xmlns:a16="http://schemas.microsoft.com/office/drawing/2014/main" val="4167729739"/>
                    </a:ext>
                  </a:extLst>
                </a:gridCol>
              </a:tblGrid>
              <a:tr h="797670">
                <a:tc>
                  <a:txBody>
                    <a:bodyPr/>
                    <a:lstStyle/>
                    <a:p>
                      <a:pPr algn="ctr" fontAlgn="t">
                        <a:lnSpc>
                          <a:spcPct val="150000"/>
                        </a:lnSpc>
                      </a:pPr>
                      <a:r>
                        <a:rPr lang="en-IN" sz="1100" b="1" u="none" strike="noStrike" dirty="0" err="1">
                          <a:solidFill>
                            <a:schemeClr val="bg1"/>
                          </a:solidFill>
                          <a:effectLst/>
                        </a:rPr>
                        <a:t>param_act</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param_do_batch_norm</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param_filters</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param_kernel</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param_num_layers</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harmonic_mean_acc_rec</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a:solidFill>
                            <a:schemeClr val="bg1"/>
                          </a:solidFill>
                          <a:effectLst/>
                        </a:rPr>
                        <a:t>Accuracy</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a:solidFill>
                            <a:schemeClr val="bg1"/>
                          </a:solidFill>
                          <a:effectLst/>
                        </a:rPr>
                        <a:t>Recall</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lnSpc>
                          <a:spcPct val="150000"/>
                        </a:lnSpc>
                      </a:pPr>
                      <a:endParaRPr lang="en-IN" sz="1100" b="0" i="0" u="none" strike="noStrike" dirty="0">
                        <a:solidFill>
                          <a:schemeClr val="bg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81157141"/>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0.873798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84.082 ± 0.53%</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a:solidFill>
                            <a:srgbClr val="000000"/>
                          </a:solidFill>
                          <a:effectLst/>
                        </a:rPr>
                        <a:t>89.456 ± 0.314%</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776254557"/>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0.868311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84.155 ± 0.808%</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a:solidFill>
                            <a:srgbClr val="000000"/>
                          </a:solidFill>
                          <a:effectLst/>
                        </a:rPr>
                        <a:t>88.496 ± 0.981%</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1909819389"/>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0.864541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81.377 ± 0.788%</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a:solidFill>
                            <a:srgbClr val="000000"/>
                          </a:solidFill>
                          <a:effectLst/>
                        </a:rPr>
                        <a:t>89.768 ± 1.696%</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4013773960"/>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0.86378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83.208 ± 1.127%</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a:solidFill>
                            <a:srgbClr val="000000"/>
                          </a:solidFill>
                          <a:effectLst/>
                        </a:rPr>
                        <a:t>88.37 ± 0.823%</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3528876226"/>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0.788001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dirty="0">
                          <a:solidFill>
                            <a:srgbClr val="000000"/>
                          </a:solidFill>
                          <a:effectLst/>
                        </a:rPr>
                        <a:t>86.652 ± 8.541%</a:t>
                      </a:r>
                      <a:endParaRPr lang="en-IN" sz="1100" b="0" i="0" u="none" strike="noStrike" dirty="0">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dirty="0">
                          <a:solidFill>
                            <a:srgbClr val="000000"/>
                          </a:solidFill>
                          <a:effectLst/>
                        </a:rPr>
                        <a:t>74.79 ± 10.704%</a:t>
                      </a:r>
                      <a:endParaRPr lang="en-IN" sz="11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2823911277"/>
                  </a:ext>
                </a:extLst>
              </a:tr>
            </a:tbl>
          </a:graphicData>
        </a:graphic>
      </p:graphicFrame>
    </p:spTree>
    <p:extLst>
      <p:ext uri="{BB962C8B-B14F-4D97-AF65-F5344CB8AC3E}">
        <p14:creationId xmlns:p14="http://schemas.microsoft.com/office/powerpoint/2010/main" val="605528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4" y="341843"/>
            <a:ext cx="8421688" cy="1325563"/>
          </a:xfrm>
        </p:spPr>
        <p:txBody>
          <a:bodyPr/>
          <a:lstStyle/>
          <a:p>
            <a:r>
              <a:rPr lang="en-US" dirty="0"/>
              <a:t>2. Grid-search (</a:t>
            </a:r>
            <a:r>
              <a:rPr lang="en-US" dirty="0" err="1"/>
              <a:t>Dnn</a:t>
            </a:r>
            <a:r>
              <a:rPr lang="en-US" dirty="0"/>
              <a:t>) – </a:t>
            </a:r>
            <a:br>
              <a:rPr lang="en-US" dirty="0"/>
            </a:br>
            <a:r>
              <a:rPr lang="en-US" dirty="0"/>
              <a:t>mean values</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31</a:t>
            </a:fld>
            <a:endParaRPr lang="en-US" dirty="0"/>
          </a:p>
        </p:txBody>
      </p:sp>
      <p:sp>
        <p:nvSpPr>
          <p:cNvPr id="13" name="Content Placeholder 3">
            <a:extLst>
              <a:ext uri="{FF2B5EF4-FFF2-40B4-BE49-F238E27FC236}">
                <a16:creationId xmlns:a16="http://schemas.microsoft.com/office/drawing/2014/main" id="{B3BC354B-391D-4CB9-BBA8-E2FCF48FEBC8}"/>
              </a:ext>
            </a:extLst>
          </p:cNvPr>
          <p:cNvSpPr>
            <a:spLocks noGrp="1"/>
          </p:cNvSpPr>
          <p:nvPr>
            <p:ph sz="half" idx="2"/>
          </p:nvPr>
        </p:nvSpPr>
        <p:spPr>
          <a:xfrm>
            <a:off x="1506317" y="5699313"/>
            <a:ext cx="9179363" cy="524666"/>
          </a:xfrm>
        </p:spPr>
        <p:txBody>
          <a:bodyPr/>
          <a:lstStyle/>
          <a:p>
            <a:pPr marL="285750" indent="-285750">
              <a:buFont typeface="Courier New" panose="02070309020205020404" pitchFamily="49" charset="0"/>
              <a:buChar char="o"/>
            </a:pPr>
            <a:r>
              <a:rPr lang="en-US" dirty="0"/>
              <a:t>All values above represent the mean values obtained when training using each model</a:t>
            </a:r>
            <a:endParaRPr lang="en-IN" dirty="0"/>
          </a:p>
        </p:txBody>
      </p:sp>
      <p:graphicFrame>
        <p:nvGraphicFramePr>
          <p:cNvPr id="3" name="Table 2">
            <a:extLst>
              <a:ext uri="{FF2B5EF4-FFF2-40B4-BE49-F238E27FC236}">
                <a16:creationId xmlns:a16="http://schemas.microsoft.com/office/drawing/2014/main" id="{9E3EB804-DCAF-1E18-D0C2-28DDD061BBF3}"/>
              </a:ext>
            </a:extLst>
          </p:cNvPr>
          <p:cNvGraphicFramePr>
            <a:graphicFrameLocks noGrp="1"/>
          </p:cNvGraphicFramePr>
          <p:nvPr>
            <p:extLst>
              <p:ext uri="{D42A27DB-BD31-4B8C-83A1-F6EECF244321}">
                <p14:modId xmlns:p14="http://schemas.microsoft.com/office/powerpoint/2010/main" val="273917528"/>
              </p:ext>
            </p:extLst>
          </p:nvPr>
        </p:nvGraphicFramePr>
        <p:xfrm>
          <a:off x="1506317" y="2197923"/>
          <a:ext cx="9754350" cy="3369019"/>
        </p:xfrm>
        <a:graphic>
          <a:graphicData uri="http://schemas.openxmlformats.org/drawingml/2006/table">
            <a:tbl>
              <a:tblPr firstRow="1">
                <a:tableStyleId>{073A0DAA-6AF3-43AB-8588-CEC1D06C72B9}</a:tableStyleId>
              </a:tblPr>
              <a:tblGrid>
                <a:gridCol w="1536304">
                  <a:extLst>
                    <a:ext uri="{9D8B030D-6E8A-4147-A177-3AD203B41FA5}">
                      <a16:colId xmlns:a16="http://schemas.microsoft.com/office/drawing/2014/main" val="461521629"/>
                    </a:ext>
                  </a:extLst>
                </a:gridCol>
                <a:gridCol w="1536304">
                  <a:extLst>
                    <a:ext uri="{9D8B030D-6E8A-4147-A177-3AD203B41FA5}">
                      <a16:colId xmlns:a16="http://schemas.microsoft.com/office/drawing/2014/main" val="240147058"/>
                    </a:ext>
                  </a:extLst>
                </a:gridCol>
                <a:gridCol w="1536304">
                  <a:extLst>
                    <a:ext uri="{9D8B030D-6E8A-4147-A177-3AD203B41FA5}">
                      <a16:colId xmlns:a16="http://schemas.microsoft.com/office/drawing/2014/main" val="2681740637"/>
                    </a:ext>
                  </a:extLst>
                </a:gridCol>
                <a:gridCol w="1536304">
                  <a:extLst>
                    <a:ext uri="{9D8B030D-6E8A-4147-A177-3AD203B41FA5}">
                      <a16:colId xmlns:a16="http://schemas.microsoft.com/office/drawing/2014/main" val="364801664"/>
                    </a:ext>
                  </a:extLst>
                </a:gridCol>
                <a:gridCol w="1536304">
                  <a:extLst>
                    <a:ext uri="{9D8B030D-6E8A-4147-A177-3AD203B41FA5}">
                      <a16:colId xmlns:a16="http://schemas.microsoft.com/office/drawing/2014/main" val="2105666000"/>
                    </a:ext>
                  </a:extLst>
                </a:gridCol>
                <a:gridCol w="2021311">
                  <a:extLst>
                    <a:ext uri="{9D8B030D-6E8A-4147-A177-3AD203B41FA5}">
                      <a16:colId xmlns:a16="http://schemas.microsoft.com/office/drawing/2014/main" val="2472136899"/>
                    </a:ext>
                  </a:extLst>
                </a:gridCol>
                <a:gridCol w="51519">
                  <a:extLst>
                    <a:ext uri="{9D8B030D-6E8A-4147-A177-3AD203B41FA5}">
                      <a16:colId xmlns:a16="http://schemas.microsoft.com/office/drawing/2014/main" val="2771413488"/>
                    </a:ext>
                  </a:extLst>
                </a:gridCol>
              </a:tblGrid>
              <a:tr h="937263">
                <a:tc>
                  <a:txBody>
                    <a:bodyPr/>
                    <a:lstStyle/>
                    <a:p>
                      <a:pPr algn="ctr" fontAlgn="t">
                        <a:lnSpc>
                          <a:spcPct val="150000"/>
                        </a:lnSpc>
                      </a:pPr>
                      <a:r>
                        <a:rPr lang="en-IN" sz="1100" u="none" strike="noStrike">
                          <a:effectLst/>
                        </a:rPr>
                        <a:t>param_act</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param_dims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param_dropout</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harmonic_mean_acc_rec</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Accuracy</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95701622"/>
                  </a:ext>
                </a:extLst>
              </a:tr>
              <a:tr h="855660">
                <a:tc>
                  <a:txBody>
                    <a:bodyPr/>
                    <a:lstStyle/>
                    <a:p>
                      <a:pPr algn="ctr" fontAlgn="b">
                        <a:lnSpc>
                          <a:spcPct val="150000"/>
                        </a:lnSpc>
                      </a:pPr>
                      <a:r>
                        <a:rPr lang="en-IN" sz="1100" u="none" strike="noStrike" dirty="0" err="1">
                          <a:effectLst/>
                        </a:rPr>
                        <a:t>gelu</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[2048, 512, 128, 32, 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0.901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87.773 ± 0.803%</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a:effectLst/>
                        </a:rPr>
                        <a:t>91.603 ± 6.633%</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1043314581"/>
                  </a:ext>
                </a:extLst>
              </a:tr>
              <a:tr h="394024">
                <a:tc>
                  <a:txBody>
                    <a:bodyPr/>
                    <a:lstStyle/>
                    <a:p>
                      <a:pPr algn="ctr" fontAlgn="b">
                        <a:lnSpc>
                          <a:spcPct val="150000"/>
                        </a:lnSpc>
                      </a:pPr>
                      <a:r>
                        <a:rPr lang="en-IN" sz="1100" u="none" strike="noStrike">
                          <a:effectLst/>
                        </a:rPr>
                        <a:t>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[32, 32, 32, 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85.64 ± 0.758%</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a:effectLst/>
                        </a:rPr>
                        <a:t>92.822 ± 6.464%</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2018712501"/>
                  </a:ext>
                </a:extLst>
              </a:tr>
              <a:tr h="394024">
                <a:tc>
                  <a:txBody>
                    <a:bodyPr/>
                    <a:lstStyle/>
                    <a:p>
                      <a:pPr algn="ctr" fontAlgn="b">
                        <a:lnSpc>
                          <a:spcPct val="150000"/>
                        </a:lnSpc>
                      </a:pPr>
                      <a:r>
                        <a:rPr lang="en-IN" sz="1100" u="none" strike="noStrike">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[32, 32, 32, 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86.147 ± 0.739%</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a:effectLst/>
                        </a:rPr>
                        <a:t>92.412 ± 8.164%</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1639125071"/>
                  </a:ext>
                </a:extLst>
              </a:tr>
              <a:tr h="394024">
                <a:tc>
                  <a:txBody>
                    <a:bodyPr/>
                    <a:lstStyle/>
                    <a:p>
                      <a:pPr algn="ctr" fontAlgn="b">
                        <a:lnSpc>
                          <a:spcPct val="150000"/>
                        </a:lnSpc>
                      </a:pPr>
                      <a:r>
                        <a:rPr lang="en-IN" sz="1100" u="none" strike="noStrike">
                          <a:effectLst/>
                        </a:rPr>
                        <a:t>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[32, 32, 32, 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0.898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86.802 ± 0.842%</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a:effectLst/>
                        </a:rPr>
                        <a:t>91.603 ± 6.633%</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2944338592"/>
                  </a:ext>
                </a:extLst>
              </a:tr>
              <a:tr h="394024">
                <a:tc>
                  <a:txBody>
                    <a:bodyPr/>
                    <a:lstStyle/>
                    <a:p>
                      <a:pPr algn="ctr" fontAlgn="b">
                        <a:lnSpc>
                          <a:spcPct val="150000"/>
                        </a:lnSpc>
                      </a:pPr>
                      <a:r>
                        <a:rPr lang="en-IN" sz="1100" u="none" strike="noStrike">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[32, 32, 32, 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dirty="0">
                          <a:effectLst/>
                        </a:rPr>
                        <a:t>0.2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0.897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dirty="0">
                          <a:effectLst/>
                        </a:rPr>
                        <a:t>85.482 ± 0.737%</a:t>
                      </a:r>
                      <a:endParaRPr lang="en-IN" sz="1100" b="0" i="0" u="none" strike="noStrike" dirty="0">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dirty="0">
                          <a:effectLst/>
                        </a:rPr>
                        <a:t>92.372 ± 7.095%</a:t>
                      </a:r>
                      <a:endParaRPr lang="en-IN" sz="11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2103250147"/>
                  </a:ext>
                </a:extLst>
              </a:tr>
            </a:tbl>
          </a:graphicData>
        </a:graphic>
      </p:graphicFrame>
    </p:spTree>
    <p:extLst>
      <p:ext uri="{BB962C8B-B14F-4D97-AF65-F5344CB8AC3E}">
        <p14:creationId xmlns:p14="http://schemas.microsoft.com/office/powerpoint/2010/main" val="2580484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5" y="697443"/>
            <a:ext cx="8421688" cy="1325563"/>
          </a:xfrm>
        </p:spPr>
        <p:txBody>
          <a:bodyPr/>
          <a:lstStyle/>
          <a:p>
            <a:r>
              <a:rPr lang="en-US" dirty="0"/>
              <a:t>2. Grid-search (transformer)– </a:t>
            </a:r>
            <a:br>
              <a:rPr lang="en-US" dirty="0"/>
            </a:br>
            <a:r>
              <a:rPr lang="en-US" dirty="0"/>
              <a:t>mean values</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32</a:t>
            </a:fld>
            <a:endParaRPr lang="en-US" dirty="0"/>
          </a:p>
        </p:txBody>
      </p:sp>
      <p:sp>
        <p:nvSpPr>
          <p:cNvPr id="13" name="Content Placeholder 3">
            <a:extLst>
              <a:ext uri="{FF2B5EF4-FFF2-40B4-BE49-F238E27FC236}">
                <a16:creationId xmlns:a16="http://schemas.microsoft.com/office/drawing/2014/main" id="{B3BC354B-391D-4CB9-BBA8-E2FCF48FEBC8}"/>
              </a:ext>
            </a:extLst>
          </p:cNvPr>
          <p:cNvSpPr>
            <a:spLocks noGrp="1"/>
          </p:cNvSpPr>
          <p:nvPr>
            <p:ph sz="half" idx="2"/>
          </p:nvPr>
        </p:nvSpPr>
        <p:spPr>
          <a:xfrm>
            <a:off x="334432" y="5388785"/>
            <a:ext cx="9179363" cy="524666"/>
          </a:xfrm>
        </p:spPr>
        <p:txBody>
          <a:bodyPr/>
          <a:lstStyle/>
          <a:p>
            <a:pPr marL="285750" indent="-285750">
              <a:buFont typeface="Courier New" panose="02070309020205020404" pitchFamily="49" charset="0"/>
              <a:buChar char="o"/>
            </a:pPr>
            <a:r>
              <a:rPr lang="en-US" dirty="0"/>
              <a:t>All values above represent the mean values obtained when training using each model</a:t>
            </a:r>
            <a:endParaRPr lang="en-IN" dirty="0"/>
          </a:p>
        </p:txBody>
      </p:sp>
      <p:graphicFrame>
        <p:nvGraphicFramePr>
          <p:cNvPr id="4" name="Table 3">
            <a:extLst>
              <a:ext uri="{FF2B5EF4-FFF2-40B4-BE49-F238E27FC236}">
                <a16:creationId xmlns:a16="http://schemas.microsoft.com/office/drawing/2014/main" id="{1B6035CE-D551-3850-416E-20E167A7365F}"/>
              </a:ext>
            </a:extLst>
          </p:cNvPr>
          <p:cNvGraphicFramePr>
            <a:graphicFrameLocks noGrp="1"/>
          </p:cNvGraphicFramePr>
          <p:nvPr>
            <p:extLst>
              <p:ext uri="{D42A27DB-BD31-4B8C-83A1-F6EECF244321}">
                <p14:modId xmlns:p14="http://schemas.microsoft.com/office/powerpoint/2010/main" val="980188446"/>
              </p:ext>
            </p:extLst>
          </p:nvPr>
        </p:nvGraphicFramePr>
        <p:xfrm>
          <a:off x="334432" y="2289457"/>
          <a:ext cx="11315702" cy="2832877"/>
        </p:xfrm>
        <a:graphic>
          <a:graphicData uri="http://schemas.openxmlformats.org/drawingml/2006/table">
            <a:tbl>
              <a:tblPr firstRow="1">
                <a:tableStyleId>{073A0DAA-6AF3-43AB-8588-CEC1D06C72B9}</a:tableStyleId>
              </a:tblPr>
              <a:tblGrid>
                <a:gridCol w="1020182">
                  <a:extLst>
                    <a:ext uri="{9D8B030D-6E8A-4147-A177-3AD203B41FA5}">
                      <a16:colId xmlns:a16="http://schemas.microsoft.com/office/drawing/2014/main" val="48322364"/>
                    </a:ext>
                  </a:extLst>
                </a:gridCol>
                <a:gridCol w="1277166">
                  <a:extLst>
                    <a:ext uri="{9D8B030D-6E8A-4147-A177-3AD203B41FA5}">
                      <a16:colId xmlns:a16="http://schemas.microsoft.com/office/drawing/2014/main" val="3969725842"/>
                    </a:ext>
                  </a:extLst>
                </a:gridCol>
                <a:gridCol w="1440687">
                  <a:extLst>
                    <a:ext uri="{9D8B030D-6E8A-4147-A177-3AD203B41FA5}">
                      <a16:colId xmlns:a16="http://schemas.microsoft.com/office/drawing/2014/main" val="792579931"/>
                    </a:ext>
                  </a:extLst>
                </a:gridCol>
                <a:gridCol w="1049866">
                  <a:extLst>
                    <a:ext uri="{9D8B030D-6E8A-4147-A177-3AD203B41FA5}">
                      <a16:colId xmlns:a16="http://schemas.microsoft.com/office/drawing/2014/main" val="3154963939"/>
                    </a:ext>
                  </a:extLst>
                </a:gridCol>
                <a:gridCol w="1447800">
                  <a:extLst>
                    <a:ext uri="{9D8B030D-6E8A-4147-A177-3AD203B41FA5}">
                      <a16:colId xmlns:a16="http://schemas.microsoft.com/office/drawing/2014/main" val="3475306802"/>
                    </a:ext>
                  </a:extLst>
                </a:gridCol>
                <a:gridCol w="1423663">
                  <a:extLst>
                    <a:ext uri="{9D8B030D-6E8A-4147-A177-3AD203B41FA5}">
                      <a16:colId xmlns:a16="http://schemas.microsoft.com/office/drawing/2014/main" val="1115317898"/>
                    </a:ext>
                  </a:extLst>
                </a:gridCol>
                <a:gridCol w="1164851">
                  <a:extLst>
                    <a:ext uri="{9D8B030D-6E8A-4147-A177-3AD203B41FA5}">
                      <a16:colId xmlns:a16="http://schemas.microsoft.com/office/drawing/2014/main" val="404383263"/>
                    </a:ext>
                  </a:extLst>
                </a:gridCol>
                <a:gridCol w="1294279">
                  <a:extLst>
                    <a:ext uri="{9D8B030D-6E8A-4147-A177-3AD203B41FA5}">
                      <a16:colId xmlns:a16="http://schemas.microsoft.com/office/drawing/2014/main" val="761121555"/>
                    </a:ext>
                  </a:extLst>
                </a:gridCol>
                <a:gridCol w="1197208">
                  <a:extLst>
                    <a:ext uri="{9D8B030D-6E8A-4147-A177-3AD203B41FA5}">
                      <a16:colId xmlns:a16="http://schemas.microsoft.com/office/drawing/2014/main" val="2042842838"/>
                    </a:ext>
                  </a:extLst>
                </a:gridCol>
              </a:tblGrid>
              <a:tr h="713527">
                <a:tc>
                  <a:txBody>
                    <a:bodyPr/>
                    <a:lstStyle/>
                    <a:p>
                      <a:pPr algn="ctr" fontAlgn="t">
                        <a:lnSpc>
                          <a:spcPct val="150000"/>
                        </a:lnSpc>
                      </a:pPr>
                      <a:r>
                        <a:rPr lang="en-IN" sz="1100" u="none" strike="noStrike" dirty="0" err="1">
                          <a:solidFill>
                            <a:schemeClr val="bg1"/>
                          </a:solidFill>
                          <a:effectLst/>
                        </a:rPr>
                        <a:t>param_ff_dim</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param_kernel_size</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param_num_transformer_blocks</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param_dropout</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param_head_size</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param_num_heads</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harmonic_mean_acc_rec</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a:solidFill>
                            <a:schemeClr val="bg1"/>
                          </a:solidFill>
                          <a:effectLst/>
                        </a:rPr>
                        <a:t>Accuracy</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a:solidFill>
                            <a:schemeClr val="bg1"/>
                          </a:solidFill>
                          <a:effectLst/>
                        </a:rPr>
                        <a:t>Recall</a:t>
                      </a:r>
                      <a:endParaRPr lang="en-IN" sz="1100" b="1" i="0" u="none" strike="noStrike" dirty="0">
                        <a:solidFill>
                          <a:schemeClr val="bg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3832328163"/>
                  </a:ext>
                </a:extLst>
              </a:tr>
              <a:tr h="423870">
                <a:tc>
                  <a:txBody>
                    <a:bodyPr/>
                    <a:lstStyle/>
                    <a:p>
                      <a:pPr algn="ctr" fontAlgn="b">
                        <a:lnSpc>
                          <a:spcPct val="150000"/>
                        </a:lnSpc>
                      </a:pPr>
                      <a:r>
                        <a:rPr lang="en-IN" sz="1100" u="none" strike="noStrike" dirty="0">
                          <a:solidFill>
                            <a:schemeClr val="tx1"/>
                          </a:solidFill>
                          <a:effectLst/>
                        </a:rPr>
                        <a:t>16</a:t>
                      </a:r>
                      <a:endParaRPr lang="en-IN" sz="1100" b="0" i="0" u="none" strike="noStrike" dirty="0">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0.2</a:t>
                      </a:r>
                      <a:endParaRPr lang="en-IN" sz="1100" b="0" i="0" u="none" strike="noStrike" dirty="0">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b="0" i="0" u="none" strike="noStrike" dirty="0">
                          <a:solidFill>
                            <a:schemeClr val="tx1"/>
                          </a:solidFill>
                          <a:effectLst/>
                          <a:latin typeface="Calibri" panose="020F0502020204030204" pitchFamily="34" charset="0"/>
                        </a:rPr>
                        <a:t>256</a:t>
                      </a:r>
                    </a:p>
                  </a:txBody>
                  <a:tcPr marL="4372" marR="4372" marT="4372" marB="0" anchor="ctr"/>
                </a:tc>
                <a:tc>
                  <a:txBody>
                    <a:bodyPr/>
                    <a:lstStyle/>
                    <a:p>
                      <a:pPr algn="ctr" fontAlgn="b">
                        <a:lnSpc>
                          <a:spcPct val="150000"/>
                        </a:lnSpc>
                      </a:pPr>
                      <a:r>
                        <a:rPr lang="en-IN" sz="1100" b="0" i="0" u="none" strike="noStrike" dirty="0">
                          <a:solidFill>
                            <a:schemeClr val="tx1"/>
                          </a:solidFill>
                          <a:effectLst/>
                          <a:latin typeface="Calibri" panose="020F0502020204030204" pitchFamily="34" charset="0"/>
                        </a:rPr>
                        <a:t>3</a:t>
                      </a:r>
                    </a:p>
                  </a:txBody>
                  <a:tcPr marL="4372" marR="4372" marT="4372" marB="0" anchor="ctr"/>
                </a:tc>
                <a:tc>
                  <a:txBody>
                    <a:bodyPr/>
                    <a:lstStyle/>
                    <a:p>
                      <a:pPr algn="ctr" fontAlgn="b">
                        <a:lnSpc>
                          <a:spcPct val="150000"/>
                        </a:lnSpc>
                      </a:pPr>
                      <a:r>
                        <a:rPr lang="en-IN" sz="1100" u="none" strike="noStrike">
                          <a:solidFill>
                            <a:schemeClr val="tx1"/>
                          </a:solidFill>
                          <a:effectLst/>
                        </a:rPr>
                        <a:t>0.891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86.37 ± 1.116%</a:t>
                      </a:r>
                      <a:endParaRPr lang="en-IN" sz="1100" b="0" i="0" u="none" strike="noStrike" dirty="0">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90.718 ± 2.441%</a:t>
                      </a:r>
                      <a:endParaRPr lang="en-IN" sz="1100" b="0" i="0" u="none" strike="noStrike" dirty="0">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2180705842"/>
                  </a:ext>
                </a:extLst>
              </a:tr>
              <a:tr h="423870">
                <a:tc>
                  <a:txBody>
                    <a:bodyPr/>
                    <a:lstStyle/>
                    <a:p>
                      <a:pPr algn="ctr" fontAlgn="b">
                        <a:lnSpc>
                          <a:spcPct val="150000"/>
                        </a:lnSpc>
                      </a:pPr>
                      <a:r>
                        <a:rPr lang="en-IN" sz="1100" u="none" strike="noStrike">
                          <a:solidFill>
                            <a:schemeClr val="tx1"/>
                          </a:solidFill>
                          <a:effectLst/>
                        </a:rPr>
                        <a:t>32</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128</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0.89</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85.896 ± 1.165%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90.883 ± 1.199%</a:t>
                      </a:r>
                      <a:endParaRPr lang="en-IN" sz="1100" b="0" i="0" u="none" strike="noStrike">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3700119317"/>
                  </a:ext>
                </a:extLst>
              </a:tr>
              <a:tr h="423870">
                <a:tc>
                  <a:txBody>
                    <a:bodyPr/>
                    <a:lstStyle/>
                    <a:p>
                      <a:pPr algn="ctr" fontAlgn="b">
                        <a:lnSpc>
                          <a:spcPct val="150000"/>
                        </a:lnSpc>
                      </a:pPr>
                      <a:r>
                        <a:rPr lang="en-IN" sz="1100" u="none" strike="noStrike">
                          <a:solidFill>
                            <a:schemeClr val="tx1"/>
                          </a:solidFill>
                          <a:effectLst/>
                        </a:rPr>
                        <a:t>4</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512</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0.889</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80.904 ± 6.021%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94.365 ± 4.851%</a:t>
                      </a:r>
                      <a:endParaRPr lang="en-IN" sz="1100" b="0" i="0" u="none" strike="noStrike">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1210756261"/>
                  </a:ext>
                </a:extLst>
              </a:tr>
              <a:tr h="423870">
                <a:tc>
                  <a:txBody>
                    <a:bodyPr/>
                    <a:lstStyle/>
                    <a:p>
                      <a:pPr algn="ctr" fontAlgn="b">
                        <a:lnSpc>
                          <a:spcPct val="150000"/>
                        </a:lnSpc>
                      </a:pPr>
                      <a:r>
                        <a:rPr lang="en-IN" sz="1100" u="none" strike="noStrike">
                          <a:solidFill>
                            <a:schemeClr val="tx1"/>
                          </a:solidFill>
                          <a:effectLst/>
                        </a:rPr>
                        <a:t>4</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128</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0.888</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85.012 ± 3.329%</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91.139 ± 2.968%</a:t>
                      </a:r>
                      <a:endParaRPr lang="en-IN" sz="1100" b="0" i="0" u="none" strike="noStrike">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1930904796"/>
                  </a:ext>
                </a:extLst>
              </a:tr>
              <a:tr h="423870">
                <a:tc>
                  <a:txBody>
                    <a:bodyPr/>
                    <a:lstStyle/>
                    <a:p>
                      <a:pPr algn="ctr" fontAlgn="b">
                        <a:lnSpc>
                          <a:spcPct val="150000"/>
                        </a:lnSpc>
                      </a:pPr>
                      <a:r>
                        <a:rPr lang="en-IN" sz="1100" u="none" strike="noStrike">
                          <a:solidFill>
                            <a:schemeClr val="tx1"/>
                          </a:solidFill>
                          <a:effectLst/>
                        </a:rPr>
                        <a:t>16</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512</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0.886</a:t>
                      </a:r>
                      <a:endParaRPr lang="en-IN" sz="1100" b="0" i="0" u="none" strike="noStrike" dirty="0">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86.286 ± 4.085%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89.949 ± 6.178%</a:t>
                      </a:r>
                      <a:endParaRPr lang="en-IN" sz="1100" b="0" i="0" u="none" strike="noStrike" dirty="0">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41999108"/>
                  </a:ext>
                </a:extLst>
              </a:tr>
            </a:tbl>
          </a:graphicData>
        </a:graphic>
      </p:graphicFrame>
    </p:spTree>
    <p:extLst>
      <p:ext uri="{BB962C8B-B14F-4D97-AF65-F5344CB8AC3E}">
        <p14:creationId xmlns:p14="http://schemas.microsoft.com/office/powerpoint/2010/main" val="949660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5" y="697443"/>
            <a:ext cx="8421688" cy="1325563"/>
          </a:xfrm>
        </p:spPr>
        <p:txBody>
          <a:bodyPr/>
          <a:lstStyle/>
          <a:p>
            <a:r>
              <a:rPr lang="en-US" dirty="0"/>
              <a:t>2. Grid-search – Best values found</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33</a:t>
            </a:fld>
            <a:endParaRPr lang="en-US" dirty="0"/>
          </a:p>
        </p:txBody>
      </p:sp>
      <p:sp>
        <p:nvSpPr>
          <p:cNvPr id="13" name="Content Placeholder 3">
            <a:extLst>
              <a:ext uri="{FF2B5EF4-FFF2-40B4-BE49-F238E27FC236}">
                <a16:creationId xmlns:a16="http://schemas.microsoft.com/office/drawing/2014/main" id="{B3BC354B-391D-4CB9-BBA8-E2FCF48FEBC8}"/>
              </a:ext>
            </a:extLst>
          </p:cNvPr>
          <p:cNvSpPr>
            <a:spLocks noGrp="1"/>
          </p:cNvSpPr>
          <p:nvPr>
            <p:ph sz="half" idx="2"/>
          </p:nvPr>
        </p:nvSpPr>
        <p:spPr>
          <a:xfrm>
            <a:off x="1506317" y="4611431"/>
            <a:ext cx="9179363" cy="617799"/>
          </a:xfrm>
        </p:spPr>
        <p:txBody>
          <a:bodyPr/>
          <a:lstStyle/>
          <a:p>
            <a:pPr marL="285750" indent="-285750">
              <a:buFont typeface="Courier New" panose="02070309020205020404" pitchFamily="49" charset="0"/>
              <a:buChar char="o"/>
            </a:pPr>
            <a:r>
              <a:rPr lang="en-US" dirty="0"/>
              <a:t>Overall, comparing all these three models, Transformer has the better performance and CNN shows the least desirable performance.</a:t>
            </a:r>
            <a:endParaRPr lang="en-US" dirty="0">
              <a:solidFill>
                <a:srgbClr val="FF0000"/>
              </a:solidFill>
            </a:endParaRPr>
          </a:p>
        </p:txBody>
      </p:sp>
      <p:graphicFrame>
        <p:nvGraphicFramePr>
          <p:cNvPr id="3" name="Table 2">
            <a:extLst>
              <a:ext uri="{FF2B5EF4-FFF2-40B4-BE49-F238E27FC236}">
                <a16:creationId xmlns:a16="http://schemas.microsoft.com/office/drawing/2014/main" id="{2AD13561-4ACC-C766-7987-887A68017E92}"/>
              </a:ext>
            </a:extLst>
          </p:cNvPr>
          <p:cNvGraphicFramePr>
            <a:graphicFrameLocks noGrp="1"/>
          </p:cNvGraphicFramePr>
          <p:nvPr>
            <p:extLst>
              <p:ext uri="{D42A27DB-BD31-4B8C-83A1-F6EECF244321}">
                <p14:modId xmlns:p14="http://schemas.microsoft.com/office/powerpoint/2010/main" val="1354742802"/>
              </p:ext>
            </p:extLst>
          </p:nvPr>
        </p:nvGraphicFramePr>
        <p:xfrm>
          <a:off x="2420738" y="2318677"/>
          <a:ext cx="7350524" cy="1940056"/>
        </p:xfrm>
        <a:graphic>
          <a:graphicData uri="http://schemas.openxmlformats.org/drawingml/2006/table">
            <a:tbl>
              <a:tblPr firstRow="1" bandRow="1">
                <a:tableStyleId>{8EC20E35-A176-4012-BC5E-935CFFF8708E}</a:tableStyleId>
              </a:tblPr>
              <a:tblGrid>
                <a:gridCol w="2526288">
                  <a:extLst>
                    <a:ext uri="{9D8B030D-6E8A-4147-A177-3AD203B41FA5}">
                      <a16:colId xmlns:a16="http://schemas.microsoft.com/office/drawing/2014/main" val="2420461567"/>
                    </a:ext>
                  </a:extLst>
                </a:gridCol>
                <a:gridCol w="2297948">
                  <a:extLst>
                    <a:ext uri="{9D8B030D-6E8A-4147-A177-3AD203B41FA5}">
                      <a16:colId xmlns:a16="http://schemas.microsoft.com/office/drawing/2014/main" val="2841818376"/>
                    </a:ext>
                  </a:extLst>
                </a:gridCol>
                <a:gridCol w="2526288">
                  <a:extLst>
                    <a:ext uri="{9D8B030D-6E8A-4147-A177-3AD203B41FA5}">
                      <a16:colId xmlns:a16="http://schemas.microsoft.com/office/drawing/2014/main" val="3123926919"/>
                    </a:ext>
                  </a:extLst>
                </a:gridCol>
              </a:tblGrid>
              <a:tr h="554302">
                <a:tc>
                  <a:txBody>
                    <a:bodyPr/>
                    <a:lstStyle/>
                    <a:p>
                      <a:pPr algn="ctr"/>
                      <a:r>
                        <a:rPr lang="en-US" dirty="0"/>
                        <a:t>Model</a:t>
                      </a:r>
                    </a:p>
                  </a:txBody>
                  <a:tcPr/>
                </a:tc>
                <a:tc>
                  <a:txBody>
                    <a:bodyPr/>
                    <a:lstStyle/>
                    <a:p>
                      <a:pPr algn="ctr"/>
                      <a:r>
                        <a:rPr lang="en-US" dirty="0"/>
                        <a:t>Accuracy</a:t>
                      </a:r>
                      <a:r>
                        <a:rPr lang="en-US" sz="1800" dirty="0"/>
                        <a:t> ± </a:t>
                      </a:r>
                      <a:r>
                        <a:rPr lang="en-US" dirty="0"/>
                        <a:t>std</a:t>
                      </a:r>
                    </a:p>
                  </a:txBody>
                  <a:tcPr/>
                </a:tc>
                <a:tc>
                  <a:txBody>
                    <a:bodyPr/>
                    <a:lstStyle/>
                    <a:p>
                      <a:pPr algn="ctr"/>
                      <a:r>
                        <a:rPr lang="en-US" dirty="0"/>
                        <a:t>Recall</a:t>
                      </a:r>
                      <a:r>
                        <a:rPr lang="en-US" sz="1800" dirty="0"/>
                        <a:t> ± </a:t>
                      </a:r>
                      <a:r>
                        <a:rPr lang="en-US" dirty="0"/>
                        <a:t>std</a:t>
                      </a:r>
                    </a:p>
                  </a:txBody>
                  <a:tcPr/>
                </a:tc>
                <a:extLst>
                  <a:ext uri="{0D108BD9-81ED-4DB2-BD59-A6C34878D82A}">
                    <a16:rowId xmlns:a16="http://schemas.microsoft.com/office/drawing/2014/main" val="3271321289"/>
                  </a:ext>
                </a:extLst>
              </a:tr>
              <a:tr h="461918">
                <a:tc>
                  <a:txBody>
                    <a:bodyPr/>
                    <a:lstStyle/>
                    <a:p>
                      <a:pPr algn="ctr"/>
                      <a:r>
                        <a:rPr lang="en-US" sz="1400" dirty="0">
                          <a:solidFill>
                            <a:schemeClr val="tx1"/>
                          </a:solidFill>
                        </a:rPr>
                        <a:t>CNN</a:t>
                      </a:r>
                    </a:p>
                  </a:txBody>
                  <a:tcPr/>
                </a:tc>
                <a:tc>
                  <a:txBody>
                    <a:bodyPr/>
                    <a:lstStyle/>
                    <a:p>
                      <a:pPr algn="ctr"/>
                      <a:r>
                        <a:rPr lang="en-US" sz="1400" dirty="0"/>
                        <a:t>0.84 ± 0.005</a:t>
                      </a:r>
                    </a:p>
                  </a:txBody>
                  <a:tcPr/>
                </a:tc>
                <a:tc>
                  <a:txBody>
                    <a:bodyPr/>
                    <a:lstStyle/>
                    <a:p>
                      <a:pPr algn="ctr"/>
                      <a:r>
                        <a:rPr lang="en-US" sz="1400" dirty="0"/>
                        <a:t>0.89 ± 0.03</a:t>
                      </a:r>
                    </a:p>
                  </a:txBody>
                  <a:tcPr/>
                </a:tc>
                <a:extLst>
                  <a:ext uri="{0D108BD9-81ED-4DB2-BD59-A6C34878D82A}">
                    <a16:rowId xmlns:a16="http://schemas.microsoft.com/office/drawing/2014/main" val="1305072045"/>
                  </a:ext>
                </a:extLst>
              </a:tr>
              <a:tr h="461918">
                <a:tc>
                  <a:txBody>
                    <a:bodyPr/>
                    <a:lstStyle/>
                    <a:p>
                      <a:pPr algn="ctr"/>
                      <a:r>
                        <a:rPr lang="en-US" sz="1400" dirty="0">
                          <a:solidFill>
                            <a:schemeClr val="tx1"/>
                          </a:solidFill>
                        </a:rPr>
                        <a:t>DNN</a:t>
                      </a:r>
                    </a:p>
                  </a:txBody>
                  <a:tcPr/>
                </a:tc>
                <a:tc>
                  <a:txBody>
                    <a:bodyPr/>
                    <a:lstStyle/>
                    <a:p>
                      <a:pPr algn="ctr"/>
                      <a:r>
                        <a:rPr lang="en-US" sz="1400" dirty="0"/>
                        <a:t>0.88 ± 0.08</a:t>
                      </a:r>
                    </a:p>
                  </a:txBody>
                  <a:tcPr/>
                </a:tc>
                <a:tc>
                  <a:txBody>
                    <a:bodyPr/>
                    <a:lstStyle/>
                    <a:p>
                      <a:pPr algn="ctr"/>
                      <a:r>
                        <a:rPr lang="en-US" sz="1400" dirty="0"/>
                        <a:t>0.91 ± 0.06</a:t>
                      </a:r>
                    </a:p>
                  </a:txBody>
                  <a:tcPr/>
                </a:tc>
                <a:extLst>
                  <a:ext uri="{0D108BD9-81ED-4DB2-BD59-A6C34878D82A}">
                    <a16:rowId xmlns:a16="http://schemas.microsoft.com/office/drawing/2014/main" val="1778953619"/>
                  </a:ext>
                </a:extLst>
              </a:tr>
              <a:tr h="461918">
                <a:tc>
                  <a:txBody>
                    <a:bodyPr/>
                    <a:lstStyle/>
                    <a:p>
                      <a:pPr algn="ctr"/>
                      <a:r>
                        <a:rPr lang="en-US" sz="1400" dirty="0">
                          <a:solidFill>
                            <a:schemeClr val="tx1"/>
                          </a:solidFill>
                        </a:rPr>
                        <a:t>Transformer</a:t>
                      </a:r>
                    </a:p>
                  </a:txBody>
                  <a:tcPr/>
                </a:tc>
                <a:tc>
                  <a:txBody>
                    <a:bodyPr/>
                    <a:lstStyle/>
                    <a:p>
                      <a:pPr algn="ctr" fontAlgn="b">
                        <a:lnSpc>
                          <a:spcPct val="150000"/>
                        </a:lnSpc>
                      </a:pPr>
                      <a:r>
                        <a:rPr lang="en-IN" sz="1400" u="none" strike="noStrike" dirty="0">
                          <a:solidFill>
                            <a:schemeClr val="tx1"/>
                          </a:solidFill>
                          <a:effectLst/>
                        </a:rPr>
                        <a:t>0.86 ± 0.01</a:t>
                      </a:r>
                      <a:endParaRPr lang="en-IN" sz="1400" b="0" i="0" u="none" strike="noStrike" dirty="0">
                        <a:solidFill>
                          <a:schemeClr val="tx1"/>
                        </a:solidFill>
                        <a:effectLst/>
                        <a:latin typeface="Calibri" panose="020F0502020204030204" pitchFamily="34" charset="0"/>
                      </a:endParaRPr>
                    </a:p>
                  </a:txBody>
                  <a:tcPr/>
                </a:tc>
                <a:tc>
                  <a:txBody>
                    <a:bodyPr/>
                    <a:lstStyle/>
                    <a:p>
                      <a:pPr algn="ctr" fontAlgn="b">
                        <a:lnSpc>
                          <a:spcPct val="150000"/>
                        </a:lnSpc>
                      </a:pPr>
                      <a:r>
                        <a:rPr lang="en-IN" sz="1400" u="none" strike="noStrike" dirty="0">
                          <a:solidFill>
                            <a:schemeClr val="tx1"/>
                          </a:solidFill>
                          <a:effectLst/>
                        </a:rPr>
                        <a:t>0.91 ± 0.02</a:t>
                      </a:r>
                      <a:endParaRPr lang="en-IN" sz="1400" b="0" i="0" u="none" strike="noStrike" dirty="0">
                        <a:solidFill>
                          <a:schemeClr val="tx1"/>
                        </a:solidFill>
                        <a:effectLst/>
                        <a:latin typeface="Calibri" panose="020F0502020204030204" pitchFamily="34" charset="0"/>
                      </a:endParaRPr>
                    </a:p>
                  </a:txBody>
                  <a:tcPr/>
                </a:tc>
                <a:extLst>
                  <a:ext uri="{0D108BD9-81ED-4DB2-BD59-A6C34878D82A}">
                    <a16:rowId xmlns:a16="http://schemas.microsoft.com/office/drawing/2014/main" val="1979583839"/>
                  </a:ext>
                </a:extLst>
              </a:tr>
            </a:tbl>
          </a:graphicData>
        </a:graphic>
      </p:graphicFrame>
    </p:spTree>
    <p:extLst>
      <p:ext uri="{BB962C8B-B14F-4D97-AF65-F5344CB8AC3E}">
        <p14:creationId xmlns:p14="http://schemas.microsoft.com/office/powerpoint/2010/main" val="69767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6" y="418044"/>
            <a:ext cx="8421688" cy="1325563"/>
          </a:xfrm>
        </p:spPr>
        <p:txBody>
          <a:bodyPr/>
          <a:lstStyle/>
          <a:p>
            <a:r>
              <a:rPr lang="en-US" dirty="0"/>
              <a:t>2. Grid-search comparison: </a:t>
            </a:r>
            <a:br>
              <a:rPr lang="en-US" dirty="0"/>
            </a:br>
            <a:r>
              <a:rPr lang="en-US" dirty="0"/>
              <a:t>training on best CNN model</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34</a:t>
            </a:fld>
            <a:endParaRPr lang="en-US" dirty="0"/>
          </a:p>
        </p:txBody>
      </p:sp>
      <p:pic>
        <p:nvPicPr>
          <p:cNvPr id="4" name="Picture 3">
            <a:extLst>
              <a:ext uri="{FF2B5EF4-FFF2-40B4-BE49-F238E27FC236}">
                <a16:creationId xmlns:a16="http://schemas.microsoft.com/office/drawing/2014/main" id="{9BE92334-C403-F575-026B-6C6FBCB53AF1}"/>
              </a:ext>
            </a:extLst>
          </p:cNvPr>
          <p:cNvPicPr>
            <a:picLocks noChangeAspect="1"/>
          </p:cNvPicPr>
          <p:nvPr/>
        </p:nvPicPr>
        <p:blipFill>
          <a:blip r:embed="rId2"/>
          <a:stretch>
            <a:fillRect/>
          </a:stretch>
        </p:blipFill>
        <p:spPr>
          <a:xfrm>
            <a:off x="1100273" y="2013676"/>
            <a:ext cx="9991453" cy="4072604"/>
          </a:xfrm>
          <a:prstGeom prst="rect">
            <a:avLst/>
          </a:prstGeom>
        </p:spPr>
      </p:pic>
    </p:spTree>
    <p:extLst>
      <p:ext uri="{BB962C8B-B14F-4D97-AF65-F5344CB8AC3E}">
        <p14:creationId xmlns:p14="http://schemas.microsoft.com/office/powerpoint/2010/main" val="3438615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36E9C9-B3EB-230A-F114-9F8626D141DC}"/>
              </a:ext>
            </a:extLst>
          </p:cNvPr>
          <p:cNvSpPr>
            <a:spLocks noGrp="1"/>
          </p:cNvSpPr>
          <p:nvPr>
            <p:ph type="sldNum" sz="quarter" idx="12"/>
          </p:nvPr>
        </p:nvSpPr>
        <p:spPr/>
        <p:txBody>
          <a:bodyPr/>
          <a:lstStyle/>
          <a:p>
            <a:fld id="{B5CEABB6-07DC-46E8-9B57-56EC44A396E5}" type="slidenum">
              <a:rPr lang="en-US" smtClean="0"/>
              <a:t>35</a:t>
            </a:fld>
            <a:endParaRPr lang="en-US" dirty="0"/>
          </a:p>
        </p:txBody>
      </p:sp>
      <p:sp>
        <p:nvSpPr>
          <p:cNvPr id="17" name="Title 1">
            <a:extLst>
              <a:ext uri="{FF2B5EF4-FFF2-40B4-BE49-F238E27FC236}">
                <a16:creationId xmlns:a16="http://schemas.microsoft.com/office/drawing/2014/main" id="{BF30E264-FC73-CBCD-75B5-AB47270E3E8B}"/>
              </a:ext>
            </a:extLst>
          </p:cNvPr>
          <p:cNvSpPr>
            <a:spLocks noGrp="1"/>
          </p:cNvSpPr>
          <p:nvPr>
            <p:ph type="title"/>
          </p:nvPr>
        </p:nvSpPr>
        <p:spPr>
          <a:xfrm>
            <a:off x="1698762" y="0"/>
            <a:ext cx="8421688" cy="1325563"/>
          </a:xfrm>
        </p:spPr>
        <p:txBody>
          <a:bodyPr/>
          <a:lstStyle/>
          <a:p>
            <a:r>
              <a:rPr lang="en-US" dirty="0"/>
              <a:t>2. Grid-search comparison: </a:t>
            </a:r>
            <a:br>
              <a:rPr lang="en-US" dirty="0"/>
            </a:br>
            <a:r>
              <a:rPr lang="en-US" dirty="0"/>
              <a:t>training on best CNN model</a:t>
            </a:r>
            <a:endParaRPr lang="en-IN" dirty="0"/>
          </a:p>
        </p:txBody>
      </p:sp>
      <p:pic>
        <p:nvPicPr>
          <p:cNvPr id="3" name="Picture 2">
            <a:extLst>
              <a:ext uri="{FF2B5EF4-FFF2-40B4-BE49-F238E27FC236}">
                <a16:creationId xmlns:a16="http://schemas.microsoft.com/office/drawing/2014/main" id="{17ED91BD-3D41-583D-A59B-7D46A3B57EDE}"/>
              </a:ext>
            </a:extLst>
          </p:cNvPr>
          <p:cNvPicPr>
            <a:picLocks noChangeAspect="1"/>
          </p:cNvPicPr>
          <p:nvPr/>
        </p:nvPicPr>
        <p:blipFill>
          <a:blip r:embed="rId2"/>
          <a:stretch>
            <a:fillRect/>
          </a:stretch>
        </p:blipFill>
        <p:spPr>
          <a:xfrm>
            <a:off x="1722667" y="1148501"/>
            <a:ext cx="3466161" cy="2743048"/>
          </a:xfrm>
          <a:prstGeom prst="rect">
            <a:avLst/>
          </a:prstGeom>
        </p:spPr>
      </p:pic>
      <p:pic>
        <p:nvPicPr>
          <p:cNvPr id="5" name="Picture 4">
            <a:extLst>
              <a:ext uri="{FF2B5EF4-FFF2-40B4-BE49-F238E27FC236}">
                <a16:creationId xmlns:a16="http://schemas.microsoft.com/office/drawing/2014/main" id="{BBC1113D-0D19-2758-B5C0-E94FDD5B271F}"/>
              </a:ext>
            </a:extLst>
          </p:cNvPr>
          <p:cNvPicPr>
            <a:picLocks noChangeAspect="1"/>
          </p:cNvPicPr>
          <p:nvPr/>
        </p:nvPicPr>
        <p:blipFill>
          <a:blip r:embed="rId3"/>
          <a:stretch>
            <a:fillRect/>
          </a:stretch>
        </p:blipFill>
        <p:spPr>
          <a:xfrm>
            <a:off x="6457326" y="1146293"/>
            <a:ext cx="3561241" cy="2818292"/>
          </a:xfrm>
          <a:prstGeom prst="rect">
            <a:avLst/>
          </a:prstGeom>
        </p:spPr>
      </p:pic>
      <p:pic>
        <p:nvPicPr>
          <p:cNvPr id="7" name="Picture 6">
            <a:extLst>
              <a:ext uri="{FF2B5EF4-FFF2-40B4-BE49-F238E27FC236}">
                <a16:creationId xmlns:a16="http://schemas.microsoft.com/office/drawing/2014/main" id="{A70B0683-4709-5091-EED1-F7F1D11AD1FE}"/>
              </a:ext>
            </a:extLst>
          </p:cNvPr>
          <p:cNvPicPr>
            <a:picLocks noChangeAspect="1"/>
          </p:cNvPicPr>
          <p:nvPr/>
        </p:nvPicPr>
        <p:blipFill>
          <a:blip r:embed="rId4"/>
          <a:stretch>
            <a:fillRect/>
          </a:stretch>
        </p:blipFill>
        <p:spPr>
          <a:xfrm>
            <a:off x="6512587" y="4039708"/>
            <a:ext cx="3505980" cy="2818292"/>
          </a:xfrm>
          <a:prstGeom prst="rect">
            <a:avLst/>
          </a:prstGeom>
        </p:spPr>
      </p:pic>
      <p:pic>
        <p:nvPicPr>
          <p:cNvPr id="9" name="Picture 8">
            <a:extLst>
              <a:ext uri="{FF2B5EF4-FFF2-40B4-BE49-F238E27FC236}">
                <a16:creationId xmlns:a16="http://schemas.microsoft.com/office/drawing/2014/main" id="{9E25BE2E-75F6-4C06-EF96-04101A5788AF}"/>
              </a:ext>
            </a:extLst>
          </p:cNvPr>
          <p:cNvPicPr>
            <a:picLocks noChangeAspect="1"/>
          </p:cNvPicPr>
          <p:nvPr/>
        </p:nvPicPr>
        <p:blipFill>
          <a:blip r:embed="rId5"/>
          <a:stretch>
            <a:fillRect/>
          </a:stretch>
        </p:blipFill>
        <p:spPr>
          <a:xfrm>
            <a:off x="1733790" y="4039708"/>
            <a:ext cx="3455038" cy="2777342"/>
          </a:xfrm>
          <a:prstGeom prst="rect">
            <a:avLst/>
          </a:prstGeom>
        </p:spPr>
      </p:pic>
    </p:spTree>
    <p:extLst>
      <p:ext uri="{BB962C8B-B14F-4D97-AF65-F5344CB8AC3E}">
        <p14:creationId xmlns:p14="http://schemas.microsoft.com/office/powerpoint/2010/main" val="3894276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6" y="418044"/>
            <a:ext cx="8421688" cy="1325563"/>
          </a:xfrm>
        </p:spPr>
        <p:txBody>
          <a:bodyPr/>
          <a:lstStyle/>
          <a:p>
            <a:r>
              <a:rPr lang="en-US" dirty="0"/>
              <a:t>2. Grid-search comparison: </a:t>
            </a:r>
            <a:br>
              <a:rPr lang="en-US" dirty="0"/>
            </a:br>
            <a:r>
              <a:rPr lang="en-US" dirty="0"/>
              <a:t>training on best DNN model</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36</a:t>
            </a:fld>
            <a:endParaRPr lang="en-US" dirty="0"/>
          </a:p>
        </p:txBody>
      </p:sp>
      <p:pic>
        <p:nvPicPr>
          <p:cNvPr id="4" name="Picture 3">
            <a:extLst>
              <a:ext uri="{FF2B5EF4-FFF2-40B4-BE49-F238E27FC236}">
                <a16:creationId xmlns:a16="http://schemas.microsoft.com/office/drawing/2014/main" id="{6FAC6579-8572-E2D3-A232-AD7DE5A0E93D}"/>
              </a:ext>
            </a:extLst>
          </p:cNvPr>
          <p:cNvPicPr>
            <a:picLocks noChangeAspect="1"/>
          </p:cNvPicPr>
          <p:nvPr/>
        </p:nvPicPr>
        <p:blipFill>
          <a:blip r:embed="rId2"/>
          <a:stretch>
            <a:fillRect/>
          </a:stretch>
        </p:blipFill>
        <p:spPr>
          <a:xfrm>
            <a:off x="931004" y="2226090"/>
            <a:ext cx="10338017" cy="4213866"/>
          </a:xfrm>
          <a:prstGeom prst="rect">
            <a:avLst/>
          </a:prstGeom>
        </p:spPr>
      </p:pic>
    </p:spTree>
    <p:extLst>
      <p:ext uri="{BB962C8B-B14F-4D97-AF65-F5344CB8AC3E}">
        <p14:creationId xmlns:p14="http://schemas.microsoft.com/office/powerpoint/2010/main" val="622009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36E9C9-B3EB-230A-F114-9F8626D141DC}"/>
              </a:ext>
            </a:extLst>
          </p:cNvPr>
          <p:cNvSpPr>
            <a:spLocks noGrp="1"/>
          </p:cNvSpPr>
          <p:nvPr>
            <p:ph type="sldNum" sz="quarter" idx="12"/>
          </p:nvPr>
        </p:nvSpPr>
        <p:spPr/>
        <p:txBody>
          <a:bodyPr/>
          <a:lstStyle/>
          <a:p>
            <a:fld id="{B5CEABB6-07DC-46E8-9B57-56EC44A396E5}" type="slidenum">
              <a:rPr lang="en-US" smtClean="0"/>
              <a:t>37</a:t>
            </a:fld>
            <a:endParaRPr lang="en-US" dirty="0"/>
          </a:p>
        </p:txBody>
      </p:sp>
      <p:sp>
        <p:nvSpPr>
          <p:cNvPr id="17" name="Title 1">
            <a:extLst>
              <a:ext uri="{FF2B5EF4-FFF2-40B4-BE49-F238E27FC236}">
                <a16:creationId xmlns:a16="http://schemas.microsoft.com/office/drawing/2014/main" id="{BF30E264-FC73-CBCD-75B5-AB47270E3E8B}"/>
              </a:ext>
            </a:extLst>
          </p:cNvPr>
          <p:cNvSpPr>
            <a:spLocks noGrp="1"/>
          </p:cNvSpPr>
          <p:nvPr>
            <p:ph type="title"/>
          </p:nvPr>
        </p:nvSpPr>
        <p:spPr>
          <a:xfrm>
            <a:off x="1698762" y="0"/>
            <a:ext cx="8421688" cy="1325563"/>
          </a:xfrm>
        </p:spPr>
        <p:txBody>
          <a:bodyPr/>
          <a:lstStyle/>
          <a:p>
            <a:r>
              <a:rPr lang="en-US" dirty="0"/>
              <a:t>2. Grid-search comparison: </a:t>
            </a:r>
            <a:br>
              <a:rPr lang="en-US" dirty="0"/>
            </a:br>
            <a:r>
              <a:rPr lang="en-US" dirty="0"/>
              <a:t>training on best DNN model</a:t>
            </a:r>
            <a:endParaRPr lang="en-IN" dirty="0"/>
          </a:p>
        </p:txBody>
      </p:sp>
      <p:pic>
        <p:nvPicPr>
          <p:cNvPr id="7" name="Picture 6">
            <a:extLst>
              <a:ext uri="{FF2B5EF4-FFF2-40B4-BE49-F238E27FC236}">
                <a16:creationId xmlns:a16="http://schemas.microsoft.com/office/drawing/2014/main" id="{827B25DC-56FC-3BE4-1317-44DC3A8DBF7A}"/>
              </a:ext>
            </a:extLst>
          </p:cNvPr>
          <p:cNvPicPr>
            <a:picLocks noChangeAspect="1"/>
          </p:cNvPicPr>
          <p:nvPr/>
        </p:nvPicPr>
        <p:blipFill>
          <a:blip r:embed="rId2"/>
          <a:stretch>
            <a:fillRect/>
          </a:stretch>
        </p:blipFill>
        <p:spPr>
          <a:xfrm>
            <a:off x="6459735" y="1103498"/>
            <a:ext cx="3660715" cy="2897014"/>
          </a:xfrm>
          <a:prstGeom prst="rect">
            <a:avLst/>
          </a:prstGeom>
        </p:spPr>
      </p:pic>
      <p:pic>
        <p:nvPicPr>
          <p:cNvPr id="9" name="Picture 8">
            <a:extLst>
              <a:ext uri="{FF2B5EF4-FFF2-40B4-BE49-F238E27FC236}">
                <a16:creationId xmlns:a16="http://schemas.microsoft.com/office/drawing/2014/main" id="{560FF209-D331-DB9B-6E79-8EA11D649A14}"/>
              </a:ext>
            </a:extLst>
          </p:cNvPr>
          <p:cNvPicPr>
            <a:picLocks noChangeAspect="1"/>
          </p:cNvPicPr>
          <p:nvPr/>
        </p:nvPicPr>
        <p:blipFill>
          <a:blip r:embed="rId3"/>
          <a:stretch>
            <a:fillRect/>
          </a:stretch>
        </p:blipFill>
        <p:spPr>
          <a:xfrm>
            <a:off x="6551089" y="4000512"/>
            <a:ext cx="3569361" cy="2824718"/>
          </a:xfrm>
          <a:prstGeom prst="rect">
            <a:avLst/>
          </a:prstGeom>
        </p:spPr>
      </p:pic>
      <p:pic>
        <p:nvPicPr>
          <p:cNvPr id="12" name="Picture 11">
            <a:extLst>
              <a:ext uri="{FF2B5EF4-FFF2-40B4-BE49-F238E27FC236}">
                <a16:creationId xmlns:a16="http://schemas.microsoft.com/office/drawing/2014/main" id="{5DF00C6E-316D-580D-7540-AAD83874067E}"/>
              </a:ext>
            </a:extLst>
          </p:cNvPr>
          <p:cNvPicPr>
            <a:picLocks noChangeAspect="1"/>
          </p:cNvPicPr>
          <p:nvPr/>
        </p:nvPicPr>
        <p:blipFill>
          <a:blip r:embed="rId4"/>
          <a:stretch>
            <a:fillRect/>
          </a:stretch>
        </p:blipFill>
        <p:spPr>
          <a:xfrm>
            <a:off x="1698762" y="1103498"/>
            <a:ext cx="3567505" cy="2823249"/>
          </a:xfrm>
          <a:prstGeom prst="rect">
            <a:avLst/>
          </a:prstGeom>
        </p:spPr>
      </p:pic>
      <p:pic>
        <p:nvPicPr>
          <p:cNvPr id="14" name="Picture 13">
            <a:extLst>
              <a:ext uri="{FF2B5EF4-FFF2-40B4-BE49-F238E27FC236}">
                <a16:creationId xmlns:a16="http://schemas.microsoft.com/office/drawing/2014/main" id="{87C8FECF-6808-927A-1D7A-EE5BFD0AB262}"/>
              </a:ext>
            </a:extLst>
          </p:cNvPr>
          <p:cNvPicPr>
            <a:picLocks noChangeAspect="1"/>
          </p:cNvPicPr>
          <p:nvPr/>
        </p:nvPicPr>
        <p:blipFill>
          <a:blip r:embed="rId5"/>
          <a:stretch>
            <a:fillRect/>
          </a:stretch>
        </p:blipFill>
        <p:spPr>
          <a:xfrm>
            <a:off x="1734599" y="4000512"/>
            <a:ext cx="3495829" cy="2810133"/>
          </a:xfrm>
          <a:prstGeom prst="rect">
            <a:avLst/>
          </a:prstGeom>
        </p:spPr>
      </p:pic>
    </p:spTree>
    <p:extLst>
      <p:ext uri="{BB962C8B-B14F-4D97-AF65-F5344CB8AC3E}">
        <p14:creationId xmlns:p14="http://schemas.microsoft.com/office/powerpoint/2010/main" val="1060304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6" y="44819"/>
            <a:ext cx="8421688" cy="1325563"/>
          </a:xfrm>
        </p:spPr>
        <p:txBody>
          <a:bodyPr/>
          <a:lstStyle/>
          <a:p>
            <a:r>
              <a:rPr lang="en-US" dirty="0"/>
              <a:t>2. Grid-search comparison: </a:t>
            </a:r>
            <a:br>
              <a:rPr lang="en-US" dirty="0"/>
            </a:br>
            <a:r>
              <a:rPr lang="en-US" dirty="0"/>
              <a:t>training on best transformer model</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38</a:t>
            </a:fld>
            <a:endParaRPr lang="en-US" dirty="0"/>
          </a:p>
        </p:txBody>
      </p:sp>
      <p:pic>
        <p:nvPicPr>
          <p:cNvPr id="6" name="Picture 5">
            <a:extLst>
              <a:ext uri="{FF2B5EF4-FFF2-40B4-BE49-F238E27FC236}">
                <a16:creationId xmlns:a16="http://schemas.microsoft.com/office/drawing/2014/main" id="{62DE41B2-8D4B-4860-6334-2AC4A81B3E18}"/>
              </a:ext>
            </a:extLst>
          </p:cNvPr>
          <p:cNvPicPr>
            <a:picLocks noChangeAspect="1"/>
          </p:cNvPicPr>
          <p:nvPr/>
        </p:nvPicPr>
        <p:blipFill>
          <a:blip r:embed="rId2"/>
          <a:stretch>
            <a:fillRect/>
          </a:stretch>
        </p:blipFill>
        <p:spPr>
          <a:xfrm>
            <a:off x="851913" y="2081278"/>
            <a:ext cx="10488174" cy="4275072"/>
          </a:xfrm>
          <a:prstGeom prst="rect">
            <a:avLst/>
          </a:prstGeom>
        </p:spPr>
      </p:pic>
    </p:spTree>
    <p:extLst>
      <p:ext uri="{BB962C8B-B14F-4D97-AF65-F5344CB8AC3E}">
        <p14:creationId xmlns:p14="http://schemas.microsoft.com/office/powerpoint/2010/main" val="1312974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36E9C9-B3EB-230A-F114-9F8626D141DC}"/>
              </a:ext>
            </a:extLst>
          </p:cNvPr>
          <p:cNvSpPr>
            <a:spLocks noGrp="1"/>
          </p:cNvSpPr>
          <p:nvPr>
            <p:ph type="sldNum" sz="quarter" idx="12"/>
          </p:nvPr>
        </p:nvSpPr>
        <p:spPr/>
        <p:txBody>
          <a:bodyPr/>
          <a:lstStyle/>
          <a:p>
            <a:fld id="{B5CEABB6-07DC-46E8-9B57-56EC44A396E5}" type="slidenum">
              <a:rPr lang="en-US" smtClean="0"/>
              <a:t>39</a:t>
            </a:fld>
            <a:endParaRPr lang="en-US" dirty="0"/>
          </a:p>
        </p:txBody>
      </p:sp>
      <p:sp>
        <p:nvSpPr>
          <p:cNvPr id="17" name="Title 1">
            <a:extLst>
              <a:ext uri="{FF2B5EF4-FFF2-40B4-BE49-F238E27FC236}">
                <a16:creationId xmlns:a16="http://schemas.microsoft.com/office/drawing/2014/main" id="{BF30E264-FC73-CBCD-75B5-AB47270E3E8B}"/>
              </a:ext>
            </a:extLst>
          </p:cNvPr>
          <p:cNvSpPr>
            <a:spLocks noGrp="1"/>
          </p:cNvSpPr>
          <p:nvPr>
            <p:ph type="title"/>
          </p:nvPr>
        </p:nvSpPr>
        <p:spPr>
          <a:xfrm>
            <a:off x="1707834" y="-93133"/>
            <a:ext cx="8421688" cy="1325563"/>
          </a:xfrm>
        </p:spPr>
        <p:txBody>
          <a:bodyPr/>
          <a:lstStyle/>
          <a:p>
            <a:r>
              <a:rPr lang="en-US" dirty="0"/>
              <a:t>2. Grid-search comparison: </a:t>
            </a:r>
            <a:br>
              <a:rPr lang="en-US" dirty="0"/>
            </a:br>
            <a:r>
              <a:rPr lang="en-US" dirty="0"/>
              <a:t>training on best transformer model</a:t>
            </a:r>
            <a:endParaRPr lang="en-IN" dirty="0"/>
          </a:p>
        </p:txBody>
      </p:sp>
      <p:pic>
        <p:nvPicPr>
          <p:cNvPr id="14" name="Picture 13">
            <a:extLst>
              <a:ext uri="{FF2B5EF4-FFF2-40B4-BE49-F238E27FC236}">
                <a16:creationId xmlns:a16="http://schemas.microsoft.com/office/drawing/2014/main" id="{0D2C274E-8AF5-997E-89E6-9B36D1C13F4B}"/>
              </a:ext>
            </a:extLst>
          </p:cNvPr>
          <p:cNvPicPr>
            <a:picLocks noChangeAspect="1"/>
          </p:cNvPicPr>
          <p:nvPr/>
        </p:nvPicPr>
        <p:blipFill>
          <a:blip r:embed="rId2"/>
          <a:stretch>
            <a:fillRect/>
          </a:stretch>
        </p:blipFill>
        <p:spPr>
          <a:xfrm>
            <a:off x="1734399" y="1188251"/>
            <a:ext cx="3523850" cy="2788702"/>
          </a:xfrm>
          <a:prstGeom prst="rect">
            <a:avLst/>
          </a:prstGeom>
        </p:spPr>
      </p:pic>
      <p:pic>
        <p:nvPicPr>
          <p:cNvPr id="16" name="Picture 15">
            <a:extLst>
              <a:ext uri="{FF2B5EF4-FFF2-40B4-BE49-F238E27FC236}">
                <a16:creationId xmlns:a16="http://schemas.microsoft.com/office/drawing/2014/main" id="{6AA1FEDA-BB3A-1532-F446-D84F2538D900}"/>
              </a:ext>
            </a:extLst>
          </p:cNvPr>
          <p:cNvPicPr>
            <a:picLocks noChangeAspect="1"/>
          </p:cNvPicPr>
          <p:nvPr/>
        </p:nvPicPr>
        <p:blipFill>
          <a:blip r:embed="rId3"/>
          <a:stretch>
            <a:fillRect/>
          </a:stretch>
        </p:blipFill>
        <p:spPr>
          <a:xfrm>
            <a:off x="6416809" y="1223578"/>
            <a:ext cx="3551543" cy="2810617"/>
          </a:xfrm>
          <a:prstGeom prst="rect">
            <a:avLst/>
          </a:prstGeom>
        </p:spPr>
      </p:pic>
      <p:pic>
        <p:nvPicPr>
          <p:cNvPr id="19" name="Picture 18">
            <a:extLst>
              <a:ext uri="{FF2B5EF4-FFF2-40B4-BE49-F238E27FC236}">
                <a16:creationId xmlns:a16="http://schemas.microsoft.com/office/drawing/2014/main" id="{24DF869A-E843-EE96-D714-628781C73757}"/>
              </a:ext>
            </a:extLst>
          </p:cNvPr>
          <p:cNvPicPr>
            <a:picLocks noChangeAspect="1"/>
          </p:cNvPicPr>
          <p:nvPr/>
        </p:nvPicPr>
        <p:blipFill>
          <a:blip r:embed="rId4"/>
          <a:stretch>
            <a:fillRect/>
          </a:stretch>
        </p:blipFill>
        <p:spPr>
          <a:xfrm>
            <a:off x="6430657" y="4085622"/>
            <a:ext cx="3551543" cy="2772378"/>
          </a:xfrm>
          <a:prstGeom prst="rect">
            <a:avLst/>
          </a:prstGeom>
        </p:spPr>
      </p:pic>
      <p:pic>
        <p:nvPicPr>
          <p:cNvPr id="21" name="Picture 20">
            <a:extLst>
              <a:ext uri="{FF2B5EF4-FFF2-40B4-BE49-F238E27FC236}">
                <a16:creationId xmlns:a16="http://schemas.microsoft.com/office/drawing/2014/main" id="{B88A1CE1-7FC9-6805-9446-0ECE14D9F645}"/>
              </a:ext>
            </a:extLst>
          </p:cNvPr>
          <p:cNvPicPr>
            <a:picLocks noChangeAspect="1"/>
          </p:cNvPicPr>
          <p:nvPr/>
        </p:nvPicPr>
        <p:blipFill>
          <a:blip r:embed="rId5"/>
          <a:stretch>
            <a:fillRect/>
          </a:stretch>
        </p:blipFill>
        <p:spPr>
          <a:xfrm>
            <a:off x="1629128" y="3926656"/>
            <a:ext cx="3697709" cy="2931344"/>
          </a:xfrm>
          <a:prstGeom prst="rect">
            <a:avLst/>
          </a:prstGeom>
        </p:spPr>
      </p:pic>
    </p:spTree>
    <p:extLst>
      <p:ext uri="{BB962C8B-B14F-4D97-AF65-F5344CB8AC3E}">
        <p14:creationId xmlns:p14="http://schemas.microsoft.com/office/powerpoint/2010/main" val="1639341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927380"/>
            <a:ext cx="8421688" cy="1325563"/>
          </a:xfrm>
        </p:spPr>
        <p:txBody>
          <a:bodyPr/>
          <a:lstStyle/>
          <a:p>
            <a:r>
              <a:rPr lang="en-US" cap="none" dirty="0"/>
              <a:t>1.</a:t>
            </a:r>
            <a:r>
              <a:rPr lang="en-US" dirty="0"/>
              <a:t> Introduction to the problem</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2252943"/>
            <a:ext cx="10716022" cy="4280788"/>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Courier New" panose="02070309020205020404" pitchFamily="49" charset="0"/>
              <a:buChar char="o"/>
            </a:pPr>
            <a:r>
              <a:rPr lang="en-US" sz="1600" dirty="0"/>
              <a:t>Plasma is confined in a torus, in a helical shape, using strong magnetic fields.  Magnetic instabilities can result in magnetic reconnection (crash), which is a current issue in plasma physics.</a:t>
            </a:r>
          </a:p>
          <a:p>
            <a:pPr algn="just">
              <a:lnSpc>
                <a:spcPct val="110000"/>
              </a:lnSpc>
            </a:pPr>
            <a:endParaRPr lang="en-US" sz="1600" dirty="0"/>
          </a:p>
          <a:p>
            <a:pPr marL="285750" indent="-285750" algn="just">
              <a:lnSpc>
                <a:spcPct val="110000"/>
              </a:lnSpc>
              <a:buFont typeface="Courier New" panose="02070309020205020404" pitchFamily="49" charset="0"/>
              <a:buChar char="o"/>
            </a:pPr>
            <a:r>
              <a:rPr lang="en-US" sz="1600" dirty="0"/>
              <a:t>We are interested  in the prediction of crashes, based on the features (e.g. magnetic field instabilities, safety factors) of the system.  </a:t>
            </a:r>
          </a:p>
          <a:p>
            <a:pPr algn="just">
              <a:lnSpc>
                <a:spcPct val="110000"/>
              </a:lnSpc>
            </a:pPr>
            <a:endParaRPr lang="en-US" sz="1600" dirty="0"/>
          </a:p>
          <a:p>
            <a:pPr marL="285750" indent="-285750" algn="just">
              <a:lnSpc>
                <a:spcPct val="110000"/>
              </a:lnSpc>
              <a:buFont typeface="Courier New" panose="02070309020205020404" pitchFamily="49" charset="0"/>
              <a:buChar char="o"/>
            </a:pPr>
            <a:r>
              <a:rPr lang="en-US" sz="1600" dirty="0"/>
              <a:t>From the machine learning perspective, this translates to a binary classification problem with timeseries data. Using a time window of feature values, we need to predict if a crash is going to occur in a given time period.</a:t>
            </a:r>
          </a:p>
          <a:p>
            <a:pPr algn="just">
              <a:lnSpc>
                <a:spcPct val="110000"/>
              </a:lnSpc>
            </a:pPr>
            <a:endParaRPr lang="en-US" sz="1600" dirty="0"/>
          </a:p>
          <a:p>
            <a:pPr marL="285750" indent="-285750" algn="just">
              <a:lnSpc>
                <a:spcPct val="110000"/>
              </a:lnSpc>
              <a:buFont typeface="Courier New" panose="02070309020205020404" pitchFamily="49" charset="0"/>
              <a:buChar char="o"/>
            </a:pPr>
            <a:r>
              <a:rPr lang="en-US" sz="1600" dirty="0"/>
              <a:t>The instances are time-series of the values of the magnetic instabilities at different positions of a torus. The saw_crash labels simply indicate the presence or absence of a crash.</a:t>
            </a:r>
          </a:p>
        </p:txBody>
      </p:sp>
    </p:spTree>
    <p:extLst>
      <p:ext uri="{BB962C8B-B14F-4D97-AF65-F5344CB8AC3E}">
        <p14:creationId xmlns:p14="http://schemas.microsoft.com/office/powerpoint/2010/main" val="3961054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8152-8288-C093-9B35-8C122311037E}"/>
              </a:ext>
            </a:extLst>
          </p:cNvPr>
          <p:cNvSpPr>
            <a:spLocks noGrp="1"/>
          </p:cNvSpPr>
          <p:nvPr>
            <p:ph type="title"/>
          </p:nvPr>
        </p:nvSpPr>
        <p:spPr/>
        <p:txBody>
          <a:bodyPr/>
          <a:lstStyle/>
          <a:p>
            <a:r>
              <a:rPr lang="en-US" dirty="0"/>
              <a:t>3. Why transformers</a:t>
            </a:r>
            <a:endParaRPr lang="en-IN" dirty="0"/>
          </a:p>
        </p:txBody>
      </p:sp>
      <p:sp>
        <p:nvSpPr>
          <p:cNvPr id="3" name="Text Placeholder 2">
            <a:extLst>
              <a:ext uri="{FF2B5EF4-FFF2-40B4-BE49-F238E27FC236}">
                <a16:creationId xmlns:a16="http://schemas.microsoft.com/office/drawing/2014/main" id="{5C445041-3F08-07DE-810C-D35AC081A140}"/>
              </a:ext>
            </a:extLst>
          </p:cNvPr>
          <p:cNvSpPr>
            <a:spLocks noGrp="1"/>
          </p:cNvSpPr>
          <p:nvPr>
            <p:ph type="body" idx="1"/>
          </p:nvPr>
        </p:nvSpPr>
        <p:spPr>
          <a:xfrm>
            <a:off x="2053592" y="2787915"/>
            <a:ext cx="2882475" cy="823912"/>
          </a:xfrm>
        </p:spPr>
        <p:txBody>
          <a:bodyPr/>
          <a:lstStyle/>
          <a:p>
            <a:r>
              <a:rPr lang="en-US" dirty="0"/>
              <a:t>Mean results</a:t>
            </a:r>
            <a:endParaRPr lang="en-IN" dirty="0"/>
          </a:p>
        </p:txBody>
      </p:sp>
      <p:sp>
        <p:nvSpPr>
          <p:cNvPr id="4" name="Content Placeholder 3">
            <a:extLst>
              <a:ext uri="{FF2B5EF4-FFF2-40B4-BE49-F238E27FC236}">
                <a16:creationId xmlns:a16="http://schemas.microsoft.com/office/drawing/2014/main" id="{0A92C663-2BEA-6106-7C5A-CD086DF72D2F}"/>
              </a:ext>
            </a:extLst>
          </p:cNvPr>
          <p:cNvSpPr>
            <a:spLocks noGrp="1"/>
          </p:cNvSpPr>
          <p:nvPr>
            <p:ph sz="half" idx="2"/>
          </p:nvPr>
        </p:nvSpPr>
        <p:spPr>
          <a:xfrm>
            <a:off x="2053592" y="3834606"/>
            <a:ext cx="2956363" cy="1466254"/>
          </a:xfrm>
        </p:spPr>
        <p:txBody>
          <a:bodyPr/>
          <a:lstStyle/>
          <a:p>
            <a:pPr marL="285750" indent="-285750">
              <a:buFont typeface="Courier New" panose="02070309020205020404" pitchFamily="49" charset="0"/>
              <a:buChar char="o"/>
            </a:pPr>
            <a:r>
              <a:rPr lang="en-US" dirty="0"/>
              <a:t>Better Accuracy</a:t>
            </a:r>
          </a:p>
          <a:p>
            <a:pPr marL="285750" indent="-285750">
              <a:buFont typeface="Courier New" panose="02070309020205020404" pitchFamily="49" charset="0"/>
              <a:buChar char="o"/>
            </a:pPr>
            <a:r>
              <a:rPr lang="en-US" dirty="0"/>
              <a:t>Better Recall</a:t>
            </a:r>
          </a:p>
          <a:p>
            <a:pPr marL="285750" indent="-285750">
              <a:buFont typeface="Courier New" panose="02070309020205020404" pitchFamily="49" charset="0"/>
              <a:buChar char="o"/>
            </a:pPr>
            <a:r>
              <a:rPr lang="en-US" dirty="0"/>
              <a:t>Better Precision</a:t>
            </a:r>
            <a:endParaRPr lang="en-IN" dirty="0"/>
          </a:p>
        </p:txBody>
      </p:sp>
      <p:sp>
        <p:nvSpPr>
          <p:cNvPr id="5" name="Text Placeholder 4">
            <a:extLst>
              <a:ext uri="{FF2B5EF4-FFF2-40B4-BE49-F238E27FC236}">
                <a16:creationId xmlns:a16="http://schemas.microsoft.com/office/drawing/2014/main" id="{8FB95A54-911D-C0B4-FB6D-8FE273233C55}"/>
              </a:ext>
            </a:extLst>
          </p:cNvPr>
          <p:cNvSpPr>
            <a:spLocks noGrp="1"/>
          </p:cNvSpPr>
          <p:nvPr>
            <p:ph type="body" sz="quarter" idx="3"/>
          </p:nvPr>
        </p:nvSpPr>
        <p:spPr>
          <a:xfrm>
            <a:off x="6984465" y="3098799"/>
            <a:ext cx="3090868" cy="502048"/>
          </a:xfrm>
        </p:spPr>
        <p:txBody>
          <a:bodyPr/>
          <a:lstStyle/>
          <a:p>
            <a:r>
              <a:rPr lang="en-US" dirty="0"/>
              <a:t>Standard deviation</a:t>
            </a:r>
            <a:endParaRPr lang="en-IN" dirty="0"/>
          </a:p>
        </p:txBody>
      </p:sp>
      <p:sp>
        <p:nvSpPr>
          <p:cNvPr id="10" name="Slide Number Placeholder 9">
            <a:extLst>
              <a:ext uri="{FF2B5EF4-FFF2-40B4-BE49-F238E27FC236}">
                <a16:creationId xmlns:a16="http://schemas.microsoft.com/office/drawing/2014/main" id="{41FB5593-6CC9-6BE1-F6E9-864C975D98DC}"/>
              </a:ext>
            </a:extLst>
          </p:cNvPr>
          <p:cNvSpPr>
            <a:spLocks noGrp="1"/>
          </p:cNvSpPr>
          <p:nvPr>
            <p:ph type="sldNum" sz="quarter" idx="12"/>
          </p:nvPr>
        </p:nvSpPr>
        <p:spPr/>
        <p:txBody>
          <a:bodyPr/>
          <a:lstStyle/>
          <a:p>
            <a:fld id="{B5CEABB6-07DC-46E8-9B57-56EC44A396E5}" type="slidenum">
              <a:rPr lang="en-US" smtClean="0"/>
              <a:t>40</a:t>
            </a:fld>
            <a:endParaRPr lang="en-US" dirty="0"/>
          </a:p>
        </p:txBody>
      </p:sp>
      <p:sp>
        <p:nvSpPr>
          <p:cNvPr id="9" name="Content Placeholder 5">
            <a:extLst>
              <a:ext uri="{FF2B5EF4-FFF2-40B4-BE49-F238E27FC236}">
                <a16:creationId xmlns:a16="http://schemas.microsoft.com/office/drawing/2014/main" id="{F7069E34-3729-E439-AB1F-F2818745209E}"/>
              </a:ext>
            </a:extLst>
          </p:cNvPr>
          <p:cNvSpPr txBox="1">
            <a:spLocks/>
          </p:cNvSpPr>
          <p:nvPr/>
        </p:nvSpPr>
        <p:spPr>
          <a:xfrm>
            <a:off x="6984465" y="3834606"/>
            <a:ext cx="3090868" cy="11183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Courier New" panose="02070309020205020404" pitchFamily="49" charset="0"/>
              <a:buChar char="o"/>
            </a:pPr>
            <a:r>
              <a:rPr lang="en-IN" dirty="0"/>
              <a:t> Transformers had comparable values to CNN, signifying the reliability of the model</a:t>
            </a:r>
          </a:p>
        </p:txBody>
      </p:sp>
    </p:spTree>
    <p:extLst>
      <p:ext uri="{BB962C8B-B14F-4D97-AF65-F5344CB8AC3E}">
        <p14:creationId xmlns:p14="http://schemas.microsoft.com/office/powerpoint/2010/main" val="3751239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a:t>iv.</a:t>
            </a:r>
            <a:br>
              <a:rPr lang="en-US" dirty="0"/>
            </a:br>
            <a:r>
              <a:rPr lang="en-US" dirty="0"/>
              <a:t>Improvement of best model</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790140" y="2651070"/>
            <a:ext cx="5032128" cy="3271949"/>
          </a:xfrm>
        </p:spPr>
        <p:txBody>
          <a:bodyPr>
            <a:normAutofit/>
          </a:bodyPr>
          <a:lstStyle/>
          <a:p>
            <a:pPr marL="514350" indent="-514350" algn="l">
              <a:lnSpc>
                <a:spcPct val="150000"/>
              </a:lnSpc>
              <a:buFont typeface="+mj-lt"/>
              <a:buAutoNum type="arabicPeriod"/>
            </a:pPr>
            <a:r>
              <a:rPr lang="en-US" dirty="0"/>
              <a:t>Grid-Search on parameters</a:t>
            </a:r>
          </a:p>
          <a:p>
            <a:pPr marL="514350" indent="-514350" algn="l">
              <a:lnSpc>
                <a:spcPct val="150000"/>
              </a:lnSpc>
              <a:buFont typeface="+mj-lt"/>
              <a:buAutoNum type="arabicPeriod"/>
            </a:pPr>
            <a:r>
              <a:rPr lang="en-US" dirty="0"/>
              <a:t>Heatmap Visualization on Results</a:t>
            </a:r>
          </a:p>
          <a:p>
            <a:pPr marL="514350" indent="-514350" algn="l">
              <a:lnSpc>
                <a:spcPct val="150000"/>
              </a:lnSpc>
              <a:buFont typeface="+mj-lt"/>
              <a:buAutoNum type="arabicPeriod"/>
            </a:pPr>
            <a:r>
              <a:rPr lang="en-US" dirty="0"/>
              <a:t>Behaviour across long times</a:t>
            </a:r>
          </a:p>
          <a:p>
            <a:pPr marL="514350" indent="-514350" algn="l">
              <a:lnSpc>
                <a:spcPct val="150000"/>
              </a:lnSpc>
              <a:buFont typeface="+mj-lt"/>
              <a:buAutoNum type="arabicPeriod"/>
            </a:pPr>
            <a:r>
              <a:rPr lang="en-US" dirty="0"/>
              <a:t>Threshold Moving</a:t>
            </a:r>
          </a:p>
          <a:p>
            <a:pPr marL="514350" indent="-514350" algn="l">
              <a:lnSpc>
                <a:spcPct val="150000"/>
              </a:lnSpc>
              <a:buFont typeface="+mj-lt"/>
              <a:buAutoNum type="arabicPeriod"/>
            </a:pPr>
            <a:r>
              <a:rPr lang="en-US" dirty="0"/>
              <a:t>Final Results</a:t>
            </a:r>
          </a:p>
          <a:p>
            <a:pPr marL="514350" indent="-514350" algn="l">
              <a:lnSpc>
                <a:spcPct val="150000"/>
              </a:lnSpc>
              <a:buFont typeface="+mj-lt"/>
              <a:buAutoNum type="arabicPeriod"/>
            </a:pPr>
            <a:endParaRPr lang="en-US" dirty="0"/>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41</a:t>
            </a:fld>
            <a:endParaRPr lang="en-US" dirty="0"/>
          </a:p>
        </p:txBody>
      </p:sp>
    </p:spTree>
    <p:extLst>
      <p:ext uri="{BB962C8B-B14F-4D97-AF65-F5344CB8AC3E}">
        <p14:creationId xmlns:p14="http://schemas.microsoft.com/office/powerpoint/2010/main" val="1237013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9DA4-4C96-3B8E-48EA-F7218D0885A1}"/>
              </a:ext>
            </a:extLst>
          </p:cNvPr>
          <p:cNvSpPr>
            <a:spLocks noGrp="1"/>
          </p:cNvSpPr>
          <p:nvPr>
            <p:ph type="title"/>
          </p:nvPr>
        </p:nvSpPr>
        <p:spPr/>
        <p:txBody>
          <a:bodyPr/>
          <a:lstStyle/>
          <a:p>
            <a:r>
              <a:rPr lang="en-US" dirty="0"/>
              <a:t>1. Grid-search on parameters</a:t>
            </a:r>
            <a:endParaRPr lang="en-IN" dirty="0"/>
          </a:p>
        </p:txBody>
      </p:sp>
      <p:sp>
        <p:nvSpPr>
          <p:cNvPr id="3" name="Text Placeholder 2">
            <a:extLst>
              <a:ext uri="{FF2B5EF4-FFF2-40B4-BE49-F238E27FC236}">
                <a16:creationId xmlns:a16="http://schemas.microsoft.com/office/drawing/2014/main" id="{C838FEF9-2BBB-28F6-D61D-3C1B95A57A90}"/>
              </a:ext>
            </a:extLst>
          </p:cNvPr>
          <p:cNvSpPr>
            <a:spLocks noGrp="1"/>
          </p:cNvSpPr>
          <p:nvPr>
            <p:ph type="body" idx="1"/>
          </p:nvPr>
        </p:nvSpPr>
        <p:spPr>
          <a:xfrm>
            <a:off x="1243103" y="2514470"/>
            <a:ext cx="2882475" cy="823912"/>
          </a:xfrm>
        </p:spPr>
        <p:txBody>
          <a:bodyPr/>
          <a:lstStyle/>
          <a:p>
            <a:r>
              <a:rPr lang="en-US" dirty="0"/>
              <a:t>objective</a:t>
            </a:r>
            <a:endParaRPr lang="en-IN" dirty="0"/>
          </a:p>
        </p:txBody>
      </p:sp>
      <p:sp>
        <p:nvSpPr>
          <p:cNvPr id="4" name="Content Placeholder 3">
            <a:extLst>
              <a:ext uri="{FF2B5EF4-FFF2-40B4-BE49-F238E27FC236}">
                <a16:creationId xmlns:a16="http://schemas.microsoft.com/office/drawing/2014/main" id="{4CA484D2-12A8-EBA1-E2D6-B0AAA911A478}"/>
              </a:ext>
            </a:extLst>
          </p:cNvPr>
          <p:cNvSpPr>
            <a:spLocks noGrp="1"/>
          </p:cNvSpPr>
          <p:nvPr>
            <p:ph sz="half" idx="2"/>
          </p:nvPr>
        </p:nvSpPr>
        <p:spPr>
          <a:xfrm>
            <a:off x="1243102" y="3572139"/>
            <a:ext cx="2882475" cy="1997867"/>
          </a:xfrm>
        </p:spPr>
        <p:txBody>
          <a:bodyPr/>
          <a:lstStyle/>
          <a:p>
            <a:r>
              <a:rPr lang="en-US" dirty="0"/>
              <a:t>Select optimal set of data parameters:</a:t>
            </a:r>
          </a:p>
          <a:p>
            <a:pPr marL="285750" indent="-285750">
              <a:buFont typeface="Courier New" panose="02070309020205020404" pitchFamily="49" charset="0"/>
              <a:buChar char="o"/>
            </a:pPr>
            <a:r>
              <a:rPr lang="en-US" dirty="0"/>
              <a:t>Window Length (L)</a:t>
            </a:r>
          </a:p>
          <a:p>
            <a:pPr marL="285750" indent="-285750">
              <a:buFont typeface="Courier New" panose="02070309020205020404" pitchFamily="49" charset="0"/>
              <a:buChar char="o"/>
            </a:pPr>
            <a:r>
              <a:rPr lang="en-US" dirty="0"/>
              <a:t>Prediction Length (dt)</a:t>
            </a:r>
          </a:p>
          <a:p>
            <a:pPr marL="285750" indent="-285750">
              <a:buFont typeface="Courier New" panose="02070309020205020404" pitchFamily="49" charset="0"/>
              <a:buChar char="o"/>
            </a:pPr>
            <a:r>
              <a:rPr lang="en-US" dirty="0"/>
              <a:t>Prediction Window (WR)</a:t>
            </a:r>
          </a:p>
          <a:p>
            <a:pPr marL="285750" indent="-285750">
              <a:buFont typeface="Courier New" panose="02070309020205020404" pitchFamily="49" charset="0"/>
              <a:buChar char="o"/>
            </a:pPr>
            <a:r>
              <a:rPr lang="en-US" dirty="0"/>
              <a:t>Applying PCA</a:t>
            </a:r>
          </a:p>
        </p:txBody>
      </p:sp>
      <p:sp>
        <p:nvSpPr>
          <p:cNvPr id="5" name="Text Placeholder 4">
            <a:extLst>
              <a:ext uri="{FF2B5EF4-FFF2-40B4-BE49-F238E27FC236}">
                <a16:creationId xmlns:a16="http://schemas.microsoft.com/office/drawing/2014/main" id="{4BD9D506-F5EB-5497-816D-79950CEC199A}"/>
              </a:ext>
            </a:extLst>
          </p:cNvPr>
          <p:cNvSpPr>
            <a:spLocks noGrp="1"/>
          </p:cNvSpPr>
          <p:nvPr>
            <p:ph type="body" sz="quarter" idx="3"/>
          </p:nvPr>
        </p:nvSpPr>
        <p:spPr>
          <a:xfrm>
            <a:off x="4647664" y="2514470"/>
            <a:ext cx="2896671" cy="823912"/>
          </a:xfrm>
        </p:spPr>
        <p:txBody>
          <a:bodyPr/>
          <a:lstStyle/>
          <a:p>
            <a:r>
              <a:rPr lang="en-US" dirty="0"/>
              <a:t>Values used</a:t>
            </a:r>
            <a:endParaRPr lang="en-IN" dirty="0"/>
          </a:p>
        </p:txBody>
      </p:sp>
      <p:sp>
        <p:nvSpPr>
          <p:cNvPr id="6" name="Content Placeholder 5">
            <a:extLst>
              <a:ext uri="{FF2B5EF4-FFF2-40B4-BE49-F238E27FC236}">
                <a16:creationId xmlns:a16="http://schemas.microsoft.com/office/drawing/2014/main" id="{719CB388-D4D3-6257-EF17-06016A2C7D02}"/>
              </a:ext>
            </a:extLst>
          </p:cNvPr>
          <p:cNvSpPr>
            <a:spLocks noGrp="1"/>
          </p:cNvSpPr>
          <p:nvPr>
            <p:ph sz="quarter" idx="4"/>
          </p:nvPr>
        </p:nvSpPr>
        <p:spPr>
          <a:xfrm>
            <a:off x="4647664" y="3572140"/>
            <a:ext cx="2896671" cy="1997867"/>
          </a:xfrm>
        </p:spPr>
        <p:txBody>
          <a:bodyPr/>
          <a:lstStyle/>
          <a:p>
            <a:pPr marL="285750" indent="-285750">
              <a:buFont typeface="Courier New" panose="02070309020205020404" pitchFamily="49" charset="0"/>
              <a:buChar char="o"/>
            </a:pPr>
            <a:r>
              <a:rPr lang="en-US" dirty="0"/>
              <a:t> </a:t>
            </a:r>
            <a:r>
              <a:rPr lang="en-US" b="1" dirty="0"/>
              <a:t>L: </a:t>
            </a:r>
            <a:r>
              <a:rPr lang="en-US" dirty="0"/>
              <a:t>[15, 30, 45, 60, 75, 90]</a:t>
            </a:r>
          </a:p>
          <a:p>
            <a:pPr marL="285750" indent="-285750">
              <a:buFont typeface="Courier New" panose="02070309020205020404" pitchFamily="49" charset="0"/>
              <a:buChar char="o"/>
            </a:pPr>
            <a:r>
              <a:rPr lang="en-US" b="1" dirty="0"/>
              <a:t>dt: </a:t>
            </a:r>
            <a:r>
              <a:rPr lang="en-US" dirty="0"/>
              <a:t>[10, 25, 40, 55, 70, 85]</a:t>
            </a:r>
          </a:p>
          <a:p>
            <a:pPr marL="285750" indent="-285750">
              <a:buFont typeface="Courier New" panose="02070309020205020404" pitchFamily="49" charset="0"/>
              <a:buChar char="o"/>
            </a:pPr>
            <a:r>
              <a:rPr lang="en-US" b="1" dirty="0"/>
              <a:t>WR: </a:t>
            </a:r>
            <a:r>
              <a:rPr lang="en-US" dirty="0"/>
              <a:t>[0, 1]</a:t>
            </a:r>
          </a:p>
          <a:p>
            <a:pPr marL="285750" indent="-285750">
              <a:buFont typeface="Courier New" panose="02070309020205020404" pitchFamily="49" charset="0"/>
              <a:buChar char="o"/>
            </a:pPr>
            <a:r>
              <a:rPr lang="en-US" b="1" dirty="0"/>
              <a:t>PCA: </a:t>
            </a:r>
            <a:r>
              <a:rPr lang="en-US" dirty="0"/>
              <a:t>[False, True]</a:t>
            </a:r>
            <a:endParaRPr lang="en-IN" dirty="0"/>
          </a:p>
        </p:txBody>
      </p:sp>
      <p:sp>
        <p:nvSpPr>
          <p:cNvPr id="7" name="Text Placeholder 6">
            <a:extLst>
              <a:ext uri="{FF2B5EF4-FFF2-40B4-BE49-F238E27FC236}">
                <a16:creationId xmlns:a16="http://schemas.microsoft.com/office/drawing/2014/main" id="{5F5B8B48-45F0-E666-EEEA-4E63E0999BF9}"/>
              </a:ext>
            </a:extLst>
          </p:cNvPr>
          <p:cNvSpPr>
            <a:spLocks noGrp="1"/>
          </p:cNvSpPr>
          <p:nvPr>
            <p:ph type="body" idx="13"/>
          </p:nvPr>
        </p:nvSpPr>
        <p:spPr>
          <a:xfrm>
            <a:off x="8066420" y="2514470"/>
            <a:ext cx="2882475" cy="823912"/>
          </a:xfrm>
        </p:spPr>
        <p:txBody>
          <a:bodyPr/>
          <a:lstStyle/>
          <a:p>
            <a:r>
              <a:rPr lang="en-US" dirty="0"/>
              <a:t>Optimal set</a:t>
            </a:r>
            <a:endParaRPr lang="en-IN" dirty="0"/>
          </a:p>
        </p:txBody>
      </p:sp>
      <p:sp>
        <p:nvSpPr>
          <p:cNvPr id="8" name="Content Placeholder 7">
            <a:extLst>
              <a:ext uri="{FF2B5EF4-FFF2-40B4-BE49-F238E27FC236}">
                <a16:creationId xmlns:a16="http://schemas.microsoft.com/office/drawing/2014/main" id="{8ACB447E-FF56-C728-AA5D-795A01E62E6E}"/>
              </a:ext>
            </a:extLst>
          </p:cNvPr>
          <p:cNvSpPr>
            <a:spLocks noGrp="1"/>
          </p:cNvSpPr>
          <p:nvPr>
            <p:ph sz="half" idx="14"/>
          </p:nvPr>
        </p:nvSpPr>
        <p:spPr>
          <a:xfrm>
            <a:off x="8066420" y="3572140"/>
            <a:ext cx="2882475" cy="1997867"/>
          </a:xfrm>
        </p:spPr>
        <p:txBody>
          <a:bodyPr/>
          <a:lstStyle/>
          <a:p>
            <a:pPr marL="285750" indent="-285750">
              <a:buFont typeface="Courier New" panose="02070309020205020404" pitchFamily="49" charset="0"/>
              <a:buChar char="o"/>
            </a:pPr>
            <a:r>
              <a:rPr lang="en-US" dirty="0"/>
              <a:t> </a:t>
            </a:r>
            <a:r>
              <a:rPr lang="en-US" b="1" dirty="0"/>
              <a:t>L: </a:t>
            </a:r>
            <a:r>
              <a:rPr lang="en-US" dirty="0"/>
              <a:t>45</a:t>
            </a:r>
          </a:p>
          <a:p>
            <a:pPr marL="285750" indent="-285750">
              <a:buFont typeface="Courier New" panose="02070309020205020404" pitchFamily="49" charset="0"/>
              <a:buChar char="o"/>
            </a:pPr>
            <a:r>
              <a:rPr lang="en-US" dirty="0"/>
              <a:t> </a:t>
            </a:r>
            <a:r>
              <a:rPr lang="en-US" b="1" dirty="0"/>
              <a:t>dt: </a:t>
            </a:r>
            <a:r>
              <a:rPr lang="en-US" dirty="0"/>
              <a:t>10</a:t>
            </a:r>
          </a:p>
          <a:p>
            <a:pPr marL="285750" indent="-285750">
              <a:buFont typeface="Courier New" panose="02070309020205020404" pitchFamily="49" charset="0"/>
              <a:buChar char="o"/>
            </a:pPr>
            <a:r>
              <a:rPr lang="en-US" dirty="0"/>
              <a:t> </a:t>
            </a:r>
            <a:r>
              <a:rPr lang="en-US" b="1" dirty="0"/>
              <a:t>W: </a:t>
            </a:r>
            <a:r>
              <a:rPr lang="en-US" dirty="0"/>
              <a:t>1</a:t>
            </a:r>
          </a:p>
          <a:p>
            <a:pPr marL="285750" indent="-285750">
              <a:buFont typeface="Courier New" panose="02070309020205020404" pitchFamily="49" charset="0"/>
              <a:buChar char="o"/>
            </a:pPr>
            <a:r>
              <a:rPr lang="en-US" dirty="0"/>
              <a:t> </a:t>
            </a:r>
            <a:r>
              <a:rPr lang="en-US" b="1" dirty="0"/>
              <a:t>PCA: </a:t>
            </a:r>
            <a:r>
              <a:rPr lang="en-US" dirty="0"/>
              <a:t>True</a:t>
            </a:r>
            <a:endParaRPr lang="en-IN" dirty="0"/>
          </a:p>
        </p:txBody>
      </p:sp>
      <p:sp>
        <p:nvSpPr>
          <p:cNvPr id="10" name="Slide Number Placeholder 9">
            <a:extLst>
              <a:ext uri="{FF2B5EF4-FFF2-40B4-BE49-F238E27FC236}">
                <a16:creationId xmlns:a16="http://schemas.microsoft.com/office/drawing/2014/main" id="{23B88688-B0E5-4CD0-56B7-64FA7F0E264E}"/>
              </a:ext>
            </a:extLst>
          </p:cNvPr>
          <p:cNvSpPr>
            <a:spLocks noGrp="1"/>
          </p:cNvSpPr>
          <p:nvPr>
            <p:ph type="sldNum" sz="quarter" idx="12"/>
          </p:nvPr>
        </p:nvSpPr>
        <p:spPr/>
        <p:txBody>
          <a:bodyPr/>
          <a:lstStyle/>
          <a:p>
            <a:fld id="{B5CEABB6-07DC-46E8-9B57-56EC44A396E5}" type="slidenum">
              <a:rPr lang="en-US" smtClean="0"/>
              <a:t>42</a:t>
            </a:fld>
            <a:endParaRPr lang="en-US" dirty="0"/>
          </a:p>
        </p:txBody>
      </p:sp>
    </p:spTree>
    <p:extLst>
      <p:ext uri="{BB962C8B-B14F-4D97-AF65-F5344CB8AC3E}">
        <p14:creationId xmlns:p14="http://schemas.microsoft.com/office/powerpoint/2010/main" val="2468153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CA71-C99A-562F-83A2-51EFA151CA30}"/>
              </a:ext>
            </a:extLst>
          </p:cNvPr>
          <p:cNvSpPr>
            <a:spLocks noGrp="1"/>
          </p:cNvSpPr>
          <p:nvPr>
            <p:ph type="title"/>
          </p:nvPr>
        </p:nvSpPr>
        <p:spPr>
          <a:xfrm>
            <a:off x="1949171" y="-79322"/>
            <a:ext cx="8421688" cy="1325563"/>
          </a:xfrm>
        </p:spPr>
        <p:txBody>
          <a:bodyPr/>
          <a:lstStyle/>
          <a:p>
            <a:r>
              <a:rPr lang="en-US" dirty="0"/>
              <a:t>2. heatmap visualization of results – </a:t>
            </a:r>
            <a:br>
              <a:rPr lang="en-US" dirty="0"/>
            </a:br>
            <a:r>
              <a:rPr lang="en-US" dirty="0"/>
              <a:t>The f-beta score</a:t>
            </a:r>
            <a:endParaRPr lang="en-IN" dirty="0"/>
          </a:p>
        </p:txBody>
      </p:sp>
      <p:pic>
        <p:nvPicPr>
          <p:cNvPr id="14" name="Content Placeholder 13">
            <a:extLst>
              <a:ext uri="{FF2B5EF4-FFF2-40B4-BE49-F238E27FC236}">
                <a16:creationId xmlns:a16="http://schemas.microsoft.com/office/drawing/2014/main" id="{CCF8F140-F6B5-18B6-6F12-794ECC9454F4}"/>
              </a:ext>
            </a:extLst>
          </p:cNvPr>
          <p:cNvPicPr>
            <a:picLocks noGrp="1" noChangeAspect="1"/>
          </p:cNvPicPr>
          <p:nvPr>
            <p:ph sz="quarter" idx="4"/>
          </p:nvPr>
        </p:nvPicPr>
        <p:blipFill>
          <a:blip r:embed="rId2"/>
          <a:stretch>
            <a:fillRect/>
          </a:stretch>
        </p:blipFill>
        <p:spPr>
          <a:xfrm>
            <a:off x="3493172" y="1809120"/>
            <a:ext cx="8563362" cy="4215809"/>
          </a:xfrm>
        </p:spPr>
      </p:pic>
      <p:sp>
        <p:nvSpPr>
          <p:cNvPr id="10" name="Slide Number Placeholder 9">
            <a:extLst>
              <a:ext uri="{FF2B5EF4-FFF2-40B4-BE49-F238E27FC236}">
                <a16:creationId xmlns:a16="http://schemas.microsoft.com/office/drawing/2014/main" id="{DA4DB171-2B3A-E9FC-8ABA-2C8883AC7155}"/>
              </a:ext>
            </a:extLst>
          </p:cNvPr>
          <p:cNvSpPr>
            <a:spLocks noGrp="1"/>
          </p:cNvSpPr>
          <p:nvPr>
            <p:ph type="sldNum" sz="quarter" idx="12"/>
          </p:nvPr>
        </p:nvSpPr>
        <p:spPr/>
        <p:txBody>
          <a:bodyPr/>
          <a:lstStyle/>
          <a:p>
            <a:fld id="{B5CEABB6-07DC-46E8-9B57-56EC44A396E5}" type="slidenum">
              <a:rPr lang="en-US" smtClean="0"/>
              <a:t>43</a:t>
            </a:fld>
            <a:endParaRPr lang="en-US" dirty="0"/>
          </a:p>
        </p:txBody>
      </p:sp>
      <p:sp>
        <p:nvSpPr>
          <p:cNvPr id="3" name="Content Placeholder 3">
            <a:extLst>
              <a:ext uri="{FF2B5EF4-FFF2-40B4-BE49-F238E27FC236}">
                <a16:creationId xmlns:a16="http://schemas.microsoft.com/office/drawing/2014/main" id="{90388C74-5DFA-9250-1DC2-92A74C6FDD3A}"/>
              </a:ext>
            </a:extLst>
          </p:cNvPr>
          <p:cNvSpPr>
            <a:spLocks noGrp="1"/>
          </p:cNvSpPr>
          <p:nvPr>
            <p:ph sz="half" idx="2"/>
          </p:nvPr>
        </p:nvSpPr>
        <p:spPr>
          <a:xfrm>
            <a:off x="67733" y="1876854"/>
            <a:ext cx="3183468" cy="3882453"/>
          </a:xfrm>
        </p:spPr>
        <p:txBody>
          <a:bodyPr numCol="1">
            <a:normAutofit/>
          </a:bodyPr>
          <a:lstStyle/>
          <a:p>
            <a:pPr algn="just"/>
            <a:endParaRPr lang="en-IN" dirty="0"/>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dirty="0"/>
              <a:t>Weighted Harmonic Mean between Precision and Recall, with a weight factor (beta) that assigns importance to recall</a:t>
            </a:r>
          </a:p>
          <a:p>
            <a:pPr algn="just"/>
            <a:endParaRPr lang="en-US" dirty="0"/>
          </a:p>
          <a:p>
            <a:pPr marL="285750" indent="-285750" algn="just">
              <a:buFont typeface="Courier New" panose="02070309020205020404" pitchFamily="49" charset="0"/>
              <a:buChar char="o"/>
            </a:pPr>
            <a:r>
              <a:rPr lang="en-US" dirty="0"/>
              <a:t>Notice how the plot starts out as horizontal for low beta and slowly starts leaning vertical as beta increases.  This signals recall’s increasing impact on the metric.</a:t>
            </a:r>
            <a:endParaRPr lang="en-IN" dirty="0"/>
          </a:p>
        </p:txBody>
      </p:sp>
    </p:spTree>
    <p:extLst>
      <p:ext uri="{BB962C8B-B14F-4D97-AF65-F5344CB8AC3E}">
        <p14:creationId xmlns:p14="http://schemas.microsoft.com/office/powerpoint/2010/main" val="3232087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166490F-C66D-065F-1FD4-AB4927A627B6}"/>
              </a:ext>
            </a:extLst>
          </p:cNvPr>
          <p:cNvSpPr>
            <a:spLocks noGrp="1"/>
          </p:cNvSpPr>
          <p:nvPr>
            <p:ph type="sldNum" sz="quarter" idx="12"/>
          </p:nvPr>
        </p:nvSpPr>
        <p:spPr/>
        <p:txBody>
          <a:bodyPr/>
          <a:lstStyle/>
          <a:p>
            <a:fld id="{B5CEABB6-07DC-46E8-9B57-56EC44A396E5}" type="slidenum">
              <a:rPr lang="en-US" smtClean="0"/>
              <a:t>44</a:t>
            </a:fld>
            <a:endParaRPr lang="en-US" dirty="0"/>
          </a:p>
        </p:txBody>
      </p:sp>
      <p:pic>
        <p:nvPicPr>
          <p:cNvPr id="12" name="Content Placeholder 11">
            <a:extLst>
              <a:ext uri="{FF2B5EF4-FFF2-40B4-BE49-F238E27FC236}">
                <a16:creationId xmlns:a16="http://schemas.microsoft.com/office/drawing/2014/main" id="{8ED21DD3-B386-094E-DF4B-E52401D1259A}"/>
              </a:ext>
            </a:extLst>
          </p:cNvPr>
          <p:cNvPicPr>
            <a:picLocks noChangeAspect="1"/>
          </p:cNvPicPr>
          <p:nvPr/>
        </p:nvPicPr>
        <p:blipFill>
          <a:blip r:embed="rId2"/>
          <a:stretch>
            <a:fillRect/>
          </a:stretch>
        </p:blipFill>
        <p:spPr>
          <a:xfrm>
            <a:off x="656166" y="898225"/>
            <a:ext cx="10879667" cy="5640687"/>
          </a:xfrm>
          <a:prstGeom prst="rect">
            <a:avLst/>
          </a:prstGeom>
        </p:spPr>
      </p:pic>
      <p:sp>
        <p:nvSpPr>
          <p:cNvPr id="2" name="Title 1">
            <a:extLst>
              <a:ext uri="{FF2B5EF4-FFF2-40B4-BE49-F238E27FC236}">
                <a16:creationId xmlns:a16="http://schemas.microsoft.com/office/drawing/2014/main" id="{77E16C10-C6D3-A75F-AC5C-D7F7C7563083}"/>
              </a:ext>
            </a:extLst>
          </p:cNvPr>
          <p:cNvSpPr>
            <a:spLocks noGrp="1"/>
          </p:cNvSpPr>
          <p:nvPr>
            <p:ph type="title"/>
          </p:nvPr>
        </p:nvSpPr>
        <p:spPr>
          <a:xfrm>
            <a:off x="1949171" y="-79322"/>
            <a:ext cx="8421688" cy="1325563"/>
          </a:xfrm>
        </p:spPr>
        <p:txBody>
          <a:bodyPr/>
          <a:lstStyle/>
          <a:p>
            <a:r>
              <a:rPr lang="en-US" dirty="0"/>
              <a:t>2. heatmap visualization of results</a:t>
            </a:r>
            <a:endParaRPr lang="en-IN" dirty="0"/>
          </a:p>
        </p:txBody>
      </p:sp>
    </p:spTree>
    <p:extLst>
      <p:ext uri="{BB962C8B-B14F-4D97-AF65-F5344CB8AC3E}">
        <p14:creationId xmlns:p14="http://schemas.microsoft.com/office/powerpoint/2010/main" val="3962284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166490F-C66D-065F-1FD4-AB4927A627B6}"/>
              </a:ext>
            </a:extLst>
          </p:cNvPr>
          <p:cNvSpPr>
            <a:spLocks noGrp="1"/>
          </p:cNvSpPr>
          <p:nvPr>
            <p:ph type="sldNum" sz="quarter" idx="12"/>
          </p:nvPr>
        </p:nvSpPr>
        <p:spPr/>
        <p:txBody>
          <a:bodyPr/>
          <a:lstStyle/>
          <a:p>
            <a:fld id="{B5CEABB6-07DC-46E8-9B57-56EC44A396E5}" type="slidenum">
              <a:rPr lang="en-US" smtClean="0"/>
              <a:t>45</a:t>
            </a:fld>
            <a:endParaRPr lang="en-US" dirty="0"/>
          </a:p>
        </p:txBody>
      </p:sp>
      <p:pic>
        <p:nvPicPr>
          <p:cNvPr id="3" name="Picture 2">
            <a:extLst>
              <a:ext uri="{FF2B5EF4-FFF2-40B4-BE49-F238E27FC236}">
                <a16:creationId xmlns:a16="http://schemas.microsoft.com/office/drawing/2014/main" id="{097D2AA3-6F12-027F-9BE4-784BA8FF6D70}"/>
              </a:ext>
            </a:extLst>
          </p:cNvPr>
          <p:cNvPicPr>
            <a:picLocks noChangeAspect="1"/>
          </p:cNvPicPr>
          <p:nvPr/>
        </p:nvPicPr>
        <p:blipFill>
          <a:blip r:embed="rId2"/>
          <a:stretch>
            <a:fillRect/>
          </a:stretch>
        </p:blipFill>
        <p:spPr>
          <a:xfrm>
            <a:off x="631116" y="867886"/>
            <a:ext cx="10929767" cy="5671026"/>
          </a:xfrm>
          <a:prstGeom prst="rect">
            <a:avLst/>
          </a:prstGeom>
        </p:spPr>
      </p:pic>
      <p:sp>
        <p:nvSpPr>
          <p:cNvPr id="2" name="Title 1">
            <a:extLst>
              <a:ext uri="{FF2B5EF4-FFF2-40B4-BE49-F238E27FC236}">
                <a16:creationId xmlns:a16="http://schemas.microsoft.com/office/drawing/2014/main" id="{22E465A2-C703-5A94-210F-CBA566785677}"/>
              </a:ext>
            </a:extLst>
          </p:cNvPr>
          <p:cNvSpPr>
            <a:spLocks noGrp="1"/>
          </p:cNvSpPr>
          <p:nvPr>
            <p:ph type="title"/>
          </p:nvPr>
        </p:nvSpPr>
        <p:spPr>
          <a:xfrm>
            <a:off x="1949171" y="-79322"/>
            <a:ext cx="8421688" cy="1325563"/>
          </a:xfrm>
        </p:spPr>
        <p:txBody>
          <a:bodyPr/>
          <a:lstStyle/>
          <a:p>
            <a:r>
              <a:rPr lang="en-US" dirty="0"/>
              <a:t>2. heatmap visualization of results</a:t>
            </a:r>
            <a:endParaRPr lang="en-IN" dirty="0"/>
          </a:p>
        </p:txBody>
      </p:sp>
    </p:spTree>
    <p:extLst>
      <p:ext uri="{BB962C8B-B14F-4D97-AF65-F5344CB8AC3E}">
        <p14:creationId xmlns:p14="http://schemas.microsoft.com/office/powerpoint/2010/main" val="4034402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BE62-C353-EF19-B8E8-9F9963007FF7}"/>
              </a:ext>
            </a:extLst>
          </p:cNvPr>
          <p:cNvSpPr>
            <a:spLocks noGrp="1"/>
          </p:cNvSpPr>
          <p:nvPr>
            <p:ph type="title"/>
          </p:nvPr>
        </p:nvSpPr>
        <p:spPr>
          <a:xfrm>
            <a:off x="1885156" y="170169"/>
            <a:ext cx="8421688" cy="1325563"/>
          </a:xfrm>
        </p:spPr>
        <p:txBody>
          <a:bodyPr/>
          <a:lstStyle/>
          <a:p>
            <a:r>
              <a:rPr lang="en-US" dirty="0"/>
              <a:t>3. Behaviour across long times</a:t>
            </a:r>
            <a:endParaRPr lang="en-IN" dirty="0"/>
          </a:p>
        </p:txBody>
      </p:sp>
      <p:sp>
        <p:nvSpPr>
          <p:cNvPr id="10" name="Slide Number Placeholder 9">
            <a:extLst>
              <a:ext uri="{FF2B5EF4-FFF2-40B4-BE49-F238E27FC236}">
                <a16:creationId xmlns:a16="http://schemas.microsoft.com/office/drawing/2014/main" id="{C3F10D08-6E3B-C36A-47E2-C014F04B6E7B}"/>
              </a:ext>
            </a:extLst>
          </p:cNvPr>
          <p:cNvSpPr>
            <a:spLocks noGrp="1"/>
          </p:cNvSpPr>
          <p:nvPr>
            <p:ph type="sldNum" sz="quarter" idx="12"/>
          </p:nvPr>
        </p:nvSpPr>
        <p:spPr/>
        <p:txBody>
          <a:bodyPr/>
          <a:lstStyle/>
          <a:p>
            <a:fld id="{B5CEABB6-07DC-46E8-9B57-56EC44A396E5}" type="slidenum">
              <a:rPr lang="en-US" smtClean="0"/>
              <a:t>46</a:t>
            </a:fld>
            <a:endParaRPr lang="en-US" dirty="0"/>
          </a:p>
        </p:txBody>
      </p:sp>
      <p:pic>
        <p:nvPicPr>
          <p:cNvPr id="12" name="Picture 11">
            <a:extLst>
              <a:ext uri="{FF2B5EF4-FFF2-40B4-BE49-F238E27FC236}">
                <a16:creationId xmlns:a16="http://schemas.microsoft.com/office/drawing/2014/main" id="{335D3E63-DDC5-587F-56B7-5DC903FBACE5}"/>
              </a:ext>
            </a:extLst>
          </p:cNvPr>
          <p:cNvPicPr>
            <a:picLocks noChangeAspect="1"/>
          </p:cNvPicPr>
          <p:nvPr/>
        </p:nvPicPr>
        <p:blipFill>
          <a:blip r:embed="rId2"/>
          <a:stretch>
            <a:fillRect/>
          </a:stretch>
        </p:blipFill>
        <p:spPr>
          <a:xfrm>
            <a:off x="744871" y="1415861"/>
            <a:ext cx="10489186" cy="5271970"/>
          </a:xfrm>
          <a:prstGeom prst="rect">
            <a:avLst/>
          </a:prstGeom>
        </p:spPr>
      </p:pic>
    </p:spTree>
    <p:extLst>
      <p:ext uri="{BB962C8B-B14F-4D97-AF65-F5344CB8AC3E}">
        <p14:creationId xmlns:p14="http://schemas.microsoft.com/office/powerpoint/2010/main" val="3286932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BE62-C353-EF19-B8E8-9F9963007FF7}"/>
              </a:ext>
            </a:extLst>
          </p:cNvPr>
          <p:cNvSpPr>
            <a:spLocks noGrp="1"/>
          </p:cNvSpPr>
          <p:nvPr>
            <p:ph type="title"/>
          </p:nvPr>
        </p:nvSpPr>
        <p:spPr>
          <a:xfrm>
            <a:off x="1885156" y="170169"/>
            <a:ext cx="8421688" cy="1325563"/>
          </a:xfrm>
        </p:spPr>
        <p:txBody>
          <a:bodyPr/>
          <a:lstStyle/>
          <a:p>
            <a:r>
              <a:rPr lang="en-US" dirty="0"/>
              <a:t>3. Behaviour across long times</a:t>
            </a:r>
            <a:endParaRPr lang="en-IN" dirty="0"/>
          </a:p>
        </p:txBody>
      </p:sp>
      <p:sp>
        <p:nvSpPr>
          <p:cNvPr id="10" name="Slide Number Placeholder 9">
            <a:extLst>
              <a:ext uri="{FF2B5EF4-FFF2-40B4-BE49-F238E27FC236}">
                <a16:creationId xmlns:a16="http://schemas.microsoft.com/office/drawing/2014/main" id="{C3F10D08-6E3B-C36A-47E2-C014F04B6E7B}"/>
              </a:ext>
            </a:extLst>
          </p:cNvPr>
          <p:cNvSpPr>
            <a:spLocks noGrp="1"/>
          </p:cNvSpPr>
          <p:nvPr>
            <p:ph type="sldNum" sz="quarter" idx="12"/>
          </p:nvPr>
        </p:nvSpPr>
        <p:spPr/>
        <p:txBody>
          <a:bodyPr/>
          <a:lstStyle/>
          <a:p>
            <a:fld id="{B5CEABB6-07DC-46E8-9B57-56EC44A396E5}" type="slidenum">
              <a:rPr lang="en-US" smtClean="0"/>
              <a:t>47</a:t>
            </a:fld>
            <a:endParaRPr lang="en-US" dirty="0"/>
          </a:p>
        </p:txBody>
      </p:sp>
      <p:pic>
        <p:nvPicPr>
          <p:cNvPr id="4" name="Picture 3">
            <a:extLst>
              <a:ext uri="{FF2B5EF4-FFF2-40B4-BE49-F238E27FC236}">
                <a16:creationId xmlns:a16="http://schemas.microsoft.com/office/drawing/2014/main" id="{15103501-FAAD-73F8-FB74-8B33C2A1241C}"/>
              </a:ext>
            </a:extLst>
          </p:cNvPr>
          <p:cNvPicPr>
            <a:picLocks noChangeAspect="1"/>
          </p:cNvPicPr>
          <p:nvPr/>
        </p:nvPicPr>
        <p:blipFill>
          <a:blip r:embed="rId2"/>
          <a:stretch>
            <a:fillRect/>
          </a:stretch>
        </p:blipFill>
        <p:spPr>
          <a:xfrm>
            <a:off x="838200" y="1375954"/>
            <a:ext cx="10359791" cy="5210820"/>
          </a:xfrm>
          <a:prstGeom prst="rect">
            <a:avLst/>
          </a:prstGeom>
        </p:spPr>
      </p:pic>
    </p:spTree>
    <p:extLst>
      <p:ext uri="{BB962C8B-B14F-4D97-AF65-F5344CB8AC3E}">
        <p14:creationId xmlns:p14="http://schemas.microsoft.com/office/powerpoint/2010/main" val="3033743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92F6-C1F0-A288-2CCA-71BFB3ED5CA1}"/>
              </a:ext>
            </a:extLst>
          </p:cNvPr>
          <p:cNvSpPr>
            <a:spLocks noGrp="1"/>
          </p:cNvSpPr>
          <p:nvPr>
            <p:ph type="title"/>
          </p:nvPr>
        </p:nvSpPr>
        <p:spPr>
          <a:xfrm>
            <a:off x="1885156" y="179806"/>
            <a:ext cx="8421688" cy="1325563"/>
          </a:xfrm>
        </p:spPr>
        <p:txBody>
          <a:bodyPr/>
          <a:lstStyle/>
          <a:p>
            <a:r>
              <a:rPr lang="en-US" dirty="0"/>
              <a:t>4. Threshold moving</a:t>
            </a:r>
            <a:endParaRPr lang="en-IN" dirty="0"/>
          </a:p>
        </p:txBody>
      </p:sp>
      <p:sp>
        <p:nvSpPr>
          <p:cNvPr id="10" name="Slide Number Placeholder 9">
            <a:extLst>
              <a:ext uri="{FF2B5EF4-FFF2-40B4-BE49-F238E27FC236}">
                <a16:creationId xmlns:a16="http://schemas.microsoft.com/office/drawing/2014/main" id="{CE492880-13C0-8A8A-C4D4-62715B5EEE15}"/>
              </a:ext>
            </a:extLst>
          </p:cNvPr>
          <p:cNvSpPr>
            <a:spLocks noGrp="1"/>
          </p:cNvSpPr>
          <p:nvPr>
            <p:ph type="sldNum" sz="quarter" idx="12"/>
          </p:nvPr>
        </p:nvSpPr>
        <p:spPr/>
        <p:txBody>
          <a:bodyPr/>
          <a:lstStyle/>
          <a:p>
            <a:fld id="{B5CEABB6-07DC-46E8-9B57-56EC44A396E5}" type="slidenum">
              <a:rPr lang="en-US" smtClean="0"/>
              <a:t>48</a:t>
            </a:fld>
            <a:endParaRPr lang="en-US" dirty="0"/>
          </a:p>
        </p:txBody>
      </p:sp>
      <p:pic>
        <p:nvPicPr>
          <p:cNvPr id="12" name="Picture 11">
            <a:extLst>
              <a:ext uri="{FF2B5EF4-FFF2-40B4-BE49-F238E27FC236}">
                <a16:creationId xmlns:a16="http://schemas.microsoft.com/office/drawing/2014/main" id="{8B9DBED1-7711-BA0B-4CAB-37DB2D8844D4}"/>
              </a:ext>
            </a:extLst>
          </p:cNvPr>
          <p:cNvPicPr>
            <a:picLocks noChangeAspect="1"/>
          </p:cNvPicPr>
          <p:nvPr/>
        </p:nvPicPr>
        <p:blipFill>
          <a:blip r:embed="rId2"/>
          <a:stretch>
            <a:fillRect/>
          </a:stretch>
        </p:blipFill>
        <p:spPr>
          <a:xfrm>
            <a:off x="6950869" y="2041972"/>
            <a:ext cx="5097198" cy="4350919"/>
          </a:xfrm>
          <a:prstGeom prst="rect">
            <a:avLst/>
          </a:prstGeom>
        </p:spPr>
      </p:pic>
      <p:sp>
        <p:nvSpPr>
          <p:cNvPr id="3" name="Text Placeholder 2">
            <a:extLst>
              <a:ext uri="{FF2B5EF4-FFF2-40B4-BE49-F238E27FC236}">
                <a16:creationId xmlns:a16="http://schemas.microsoft.com/office/drawing/2014/main" id="{3FB4A928-808A-23F3-6248-A486664E9818}"/>
              </a:ext>
            </a:extLst>
          </p:cNvPr>
          <p:cNvSpPr>
            <a:spLocks noGrp="1"/>
          </p:cNvSpPr>
          <p:nvPr>
            <p:ph type="body" idx="1"/>
          </p:nvPr>
        </p:nvSpPr>
        <p:spPr>
          <a:xfrm>
            <a:off x="362965" y="1817132"/>
            <a:ext cx="4412631" cy="449681"/>
          </a:xfrm>
        </p:spPr>
        <p:txBody>
          <a:bodyPr/>
          <a:lstStyle/>
          <a:p>
            <a:r>
              <a:rPr lang="en-US" dirty="0"/>
              <a:t>Why move the threshold?</a:t>
            </a:r>
            <a:endParaRPr lang="en-IN" dirty="0"/>
          </a:p>
        </p:txBody>
      </p:sp>
      <p:sp>
        <p:nvSpPr>
          <p:cNvPr id="4" name="Content Placeholder 3">
            <a:extLst>
              <a:ext uri="{FF2B5EF4-FFF2-40B4-BE49-F238E27FC236}">
                <a16:creationId xmlns:a16="http://schemas.microsoft.com/office/drawing/2014/main" id="{84DEA84F-EE62-6F40-2681-A7E23B9A17C2}"/>
              </a:ext>
            </a:extLst>
          </p:cNvPr>
          <p:cNvSpPr>
            <a:spLocks noGrp="1"/>
          </p:cNvSpPr>
          <p:nvPr>
            <p:ph sz="half" idx="2"/>
          </p:nvPr>
        </p:nvSpPr>
        <p:spPr>
          <a:xfrm>
            <a:off x="362966" y="2398156"/>
            <a:ext cx="6486568" cy="4261128"/>
          </a:xfrm>
        </p:spPr>
        <p:txBody>
          <a:bodyPr>
            <a:normAutofit/>
          </a:bodyPr>
          <a:lstStyle/>
          <a:p>
            <a:pPr marL="285750" indent="-285750" algn="just">
              <a:buFont typeface="Courier New" panose="02070309020205020404" pitchFamily="49" charset="0"/>
              <a:buChar char="o"/>
            </a:pPr>
            <a:r>
              <a:rPr lang="en-US" sz="1600" dirty="0"/>
              <a:t> Usually, in binary classification problems, the threshold is set to 0.5</a:t>
            </a:r>
          </a:p>
          <a:p>
            <a:pPr marL="285750" indent="-285750" algn="just">
              <a:buFont typeface="Courier New" panose="02070309020205020404" pitchFamily="49" charset="0"/>
              <a:buChar char="o"/>
            </a:pPr>
            <a:r>
              <a:rPr lang="en-US" sz="1600" dirty="0"/>
              <a:t>But with highly imbalanced data here, this might not be optimal.  Moving the threshold helps us find a better balance between correctly identifying the minority class (increasing recall) while keeping an acceptable amount of false positives (precision).  </a:t>
            </a:r>
          </a:p>
          <a:p>
            <a:pPr marL="285750" indent="-285750" algn="just">
              <a:buFont typeface="Courier New" panose="02070309020205020404" pitchFamily="49" charset="0"/>
              <a:buChar char="o"/>
            </a:pPr>
            <a:r>
              <a:rPr lang="en-IN" sz="1600" dirty="0"/>
              <a:t>Lowering the threshold makes the model more sensitive to the minority class (ones): (High recall, low precision)</a:t>
            </a:r>
          </a:p>
          <a:p>
            <a:pPr marL="285750" indent="-285750" algn="just">
              <a:buFont typeface="Courier New" panose="02070309020205020404" pitchFamily="49" charset="0"/>
              <a:buChar char="o"/>
            </a:pPr>
            <a:r>
              <a:rPr lang="en-IN" sz="1600" dirty="0"/>
              <a:t>Increasing the threshold makes the model behave inversely, preferring precision over recall.  </a:t>
            </a:r>
          </a:p>
          <a:p>
            <a:pPr marL="285750" indent="-285750" algn="just">
              <a:buFont typeface="Courier New" panose="02070309020205020404" pitchFamily="49" charset="0"/>
              <a:buChar char="o"/>
            </a:pPr>
            <a:r>
              <a:rPr lang="en-IN" sz="1600" dirty="0"/>
              <a:t>Moving the threshold to a lower or upper extreme can incentivize the model to just predict ones or zeros all the time.  Thus, we need to take into account this too.</a:t>
            </a:r>
          </a:p>
        </p:txBody>
      </p:sp>
    </p:spTree>
    <p:extLst>
      <p:ext uri="{BB962C8B-B14F-4D97-AF65-F5344CB8AC3E}">
        <p14:creationId xmlns:p14="http://schemas.microsoft.com/office/powerpoint/2010/main" val="530329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BA8B8B61-6079-DB6F-F5BF-37C2B49ACE4D}"/>
              </a:ext>
            </a:extLst>
          </p:cNvPr>
          <p:cNvSpPr>
            <a:spLocks noGrp="1"/>
          </p:cNvSpPr>
          <p:nvPr>
            <p:ph type="sldNum" sz="quarter" idx="12"/>
          </p:nvPr>
        </p:nvSpPr>
        <p:spPr/>
        <p:txBody>
          <a:bodyPr/>
          <a:lstStyle/>
          <a:p>
            <a:fld id="{B5CEABB6-07DC-46E8-9B57-56EC44A396E5}" type="slidenum">
              <a:rPr lang="en-US" smtClean="0"/>
              <a:t>49</a:t>
            </a:fld>
            <a:endParaRPr lang="en-US" dirty="0"/>
          </a:p>
        </p:txBody>
      </p:sp>
      <p:pic>
        <p:nvPicPr>
          <p:cNvPr id="12" name="Picture 11">
            <a:extLst>
              <a:ext uri="{FF2B5EF4-FFF2-40B4-BE49-F238E27FC236}">
                <a16:creationId xmlns:a16="http://schemas.microsoft.com/office/drawing/2014/main" id="{F1526BE6-0CB4-0C8D-6F6B-56B8BBFF580B}"/>
              </a:ext>
            </a:extLst>
          </p:cNvPr>
          <p:cNvPicPr>
            <a:picLocks noChangeAspect="1"/>
          </p:cNvPicPr>
          <p:nvPr/>
        </p:nvPicPr>
        <p:blipFill>
          <a:blip r:embed="rId2"/>
          <a:stretch>
            <a:fillRect/>
          </a:stretch>
        </p:blipFill>
        <p:spPr>
          <a:xfrm>
            <a:off x="1252379" y="1506638"/>
            <a:ext cx="9314020" cy="5214837"/>
          </a:xfrm>
          <a:prstGeom prst="rect">
            <a:avLst/>
          </a:prstGeom>
        </p:spPr>
      </p:pic>
      <p:sp>
        <p:nvSpPr>
          <p:cNvPr id="2" name="Title 1">
            <a:extLst>
              <a:ext uri="{FF2B5EF4-FFF2-40B4-BE49-F238E27FC236}">
                <a16:creationId xmlns:a16="http://schemas.microsoft.com/office/drawing/2014/main" id="{CFB626E1-828D-3BE4-8356-1F741E4AA31C}"/>
              </a:ext>
            </a:extLst>
          </p:cNvPr>
          <p:cNvSpPr>
            <a:spLocks noGrp="1"/>
          </p:cNvSpPr>
          <p:nvPr>
            <p:ph type="title"/>
          </p:nvPr>
        </p:nvSpPr>
        <p:spPr>
          <a:xfrm>
            <a:off x="1885156" y="0"/>
            <a:ext cx="8421688" cy="1325563"/>
          </a:xfrm>
        </p:spPr>
        <p:txBody>
          <a:bodyPr/>
          <a:lstStyle/>
          <a:p>
            <a:r>
              <a:rPr lang="en-US" dirty="0"/>
              <a:t>4. Threshold moving - Variation</a:t>
            </a:r>
            <a:endParaRPr lang="en-IN" dirty="0"/>
          </a:p>
        </p:txBody>
      </p:sp>
    </p:spTree>
    <p:extLst>
      <p:ext uri="{BB962C8B-B14F-4D97-AF65-F5344CB8AC3E}">
        <p14:creationId xmlns:p14="http://schemas.microsoft.com/office/powerpoint/2010/main" val="2078940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4" name="Title 3">
            <a:extLst>
              <a:ext uri="{FF2B5EF4-FFF2-40B4-BE49-F238E27FC236}">
                <a16:creationId xmlns:a16="http://schemas.microsoft.com/office/drawing/2014/main" id="{EEB2A973-22D2-0385-F29D-568F46AD74F0}"/>
              </a:ext>
            </a:extLst>
          </p:cNvPr>
          <p:cNvSpPr>
            <a:spLocks noGrp="1"/>
          </p:cNvSpPr>
          <p:nvPr>
            <p:ph type="title"/>
          </p:nvPr>
        </p:nvSpPr>
        <p:spPr>
          <a:xfrm>
            <a:off x="1885156" y="85480"/>
            <a:ext cx="8421688" cy="1325563"/>
          </a:xfrm>
        </p:spPr>
        <p:txBody>
          <a:bodyPr/>
          <a:lstStyle/>
          <a:p>
            <a:r>
              <a:rPr lang="en-IN" dirty="0"/>
              <a:t>Normalization:</a:t>
            </a:r>
            <a:br>
              <a:rPr lang="en-IN" dirty="0"/>
            </a:br>
            <a:r>
              <a:rPr lang="en-IN" dirty="0"/>
              <a:t>Stemming vs lemmatization</a:t>
            </a:r>
          </a:p>
        </p:txBody>
      </p:sp>
      <p:pic>
        <p:nvPicPr>
          <p:cNvPr id="10" name="Picture 9">
            <a:extLst>
              <a:ext uri="{FF2B5EF4-FFF2-40B4-BE49-F238E27FC236}">
                <a16:creationId xmlns:a16="http://schemas.microsoft.com/office/drawing/2014/main" id="{2B028F17-28DD-802C-E564-5F164A4C2E02}"/>
              </a:ext>
            </a:extLst>
          </p:cNvPr>
          <p:cNvPicPr>
            <a:picLocks noChangeAspect="1"/>
          </p:cNvPicPr>
          <p:nvPr/>
        </p:nvPicPr>
        <p:blipFill>
          <a:blip r:embed="rId2"/>
          <a:stretch>
            <a:fillRect/>
          </a:stretch>
        </p:blipFill>
        <p:spPr>
          <a:xfrm>
            <a:off x="1745740" y="2171920"/>
            <a:ext cx="8481993" cy="4184430"/>
          </a:xfrm>
          <a:prstGeom prst="rect">
            <a:avLst/>
          </a:prstGeom>
        </p:spPr>
      </p:pic>
      <p:sp>
        <p:nvSpPr>
          <p:cNvPr id="12" name="TextBox 11">
            <a:extLst>
              <a:ext uri="{FF2B5EF4-FFF2-40B4-BE49-F238E27FC236}">
                <a16:creationId xmlns:a16="http://schemas.microsoft.com/office/drawing/2014/main" id="{B22721F6-A522-BE70-256F-0A298778DF32}"/>
              </a:ext>
            </a:extLst>
          </p:cNvPr>
          <p:cNvSpPr txBox="1"/>
          <p:nvPr/>
        </p:nvSpPr>
        <p:spPr>
          <a:xfrm>
            <a:off x="1745740" y="1639761"/>
            <a:ext cx="2637966" cy="369332"/>
          </a:xfrm>
          <a:prstGeom prst="rect">
            <a:avLst/>
          </a:prstGeom>
          <a:noFill/>
        </p:spPr>
        <p:txBody>
          <a:bodyPr wrap="none" rtlCol="0">
            <a:spAutoFit/>
          </a:bodyPr>
          <a:lstStyle/>
          <a:p>
            <a:r>
              <a:rPr lang="en-IN" dirty="0"/>
              <a:t>STEM: 1, LEM: 0, FEAT: 0</a:t>
            </a:r>
          </a:p>
        </p:txBody>
      </p:sp>
    </p:spTree>
    <p:extLst>
      <p:ext uri="{BB962C8B-B14F-4D97-AF65-F5344CB8AC3E}">
        <p14:creationId xmlns:p14="http://schemas.microsoft.com/office/powerpoint/2010/main" val="3588589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BA8B8B61-6079-DB6F-F5BF-37C2B49ACE4D}"/>
              </a:ext>
            </a:extLst>
          </p:cNvPr>
          <p:cNvSpPr>
            <a:spLocks noGrp="1"/>
          </p:cNvSpPr>
          <p:nvPr>
            <p:ph type="sldNum" sz="quarter" idx="12"/>
          </p:nvPr>
        </p:nvSpPr>
        <p:spPr/>
        <p:txBody>
          <a:bodyPr/>
          <a:lstStyle/>
          <a:p>
            <a:fld id="{B5CEABB6-07DC-46E8-9B57-56EC44A396E5}" type="slidenum">
              <a:rPr lang="en-US" smtClean="0"/>
              <a:t>50</a:t>
            </a:fld>
            <a:endParaRPr lang="en-US" dirty="0"/>
          </a:p>
        </p:txBody>
      </p:sp>
      <p:pic>
        <p:nvPicPr>
          <p:cNvPr id="3" name="Picture 2">
            <a:extLst>
              <a:ext uri="{FF2B5EF4-FFF2-40B4-BE49-F238E27FC236}">
                <a16:creationId xmlns:a16="http://schemas.microsoft.com/office/drawing/2014/main" id="{C998BBF4-85E9-6360-8E63-860B92671844}"/>
              </a:ext>
            </a:extLst>
          </p:cNvPr>
          <p:cNvPicPr>
            <a:picLocks noChangeAspect="1"/>
          </p:cNvPicPr>
          <p:nvPr/>
        </p:nvPicPr>
        <p:blipFill>
          <a:blip r:embed="rId2"/>
          <a:stretch>
            <a:fillRect/>
          </a:stretch>
        </p:blipFill>
        <p:spPr>
          <a:xfrm>
            <a:off x="575733" y="337555"/>
            <a:ext cx="10297401" cy="3091445"/>
          </a:xfrm>
          <a:prstGeom prst="rect">
            <a:avLst/>
          </a:prstGeom>
        </p:spPr>
      </p:pic>
      <p:pic>
        <p:nvPicPr>
          <p:cNvPr id="5" name="Picture 4">
            <a:extLst>
              <a:ext uri="{FF2B5EF4-FFF2-40B4-BE49-F238E27FC236}">
                <a16:creationId xmlns:a16="http://schemas.microsoft.com/office/drawing/2014/main" id="{F2EECFD7-EC95-7077-D8D9-2B38EC215311}"/>
              </a:ext>
            </a:extLst>
          </p:cNvPr>
          <p:cNvPicPr>
            <a:picLocks noChangeAspect="1"/>
          </p:cNvPicPr>
          <p:nvPr/>
        </p:nvPicPr>
        <p:blipFill>
          <a:blip r:embed="rId3"/>
          <a:stretch>
            <a:fillRect/>
          </a:stretch>
        </p:blipFill>
        <p:spPr>
          <a:xfrm>
            <a:off x="575733" y="3630030"/>
            <a:ext cx="10297402" cy="3091445"/>
          </a:xfrm>
          <a:prstGeom prst="rect">
            <a:avLst/>
          </a:prstGeom>
        </p:spPr>
      </p:pic>
    </p:spTree>
    <p:extLst>
      <p:ext uri="{BB962C8B-B14F-4D97-AF65-F5344CB8AC3E}">
        <p14:creationId xmlns:p14="http://schemas.microsoft.com/office/powerpoint/2010/main" val="3389194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304D-4C38-4035-0A8A-12DCEA33FDDB}"/>
              </a:ext>
            </a:extLst>
          </p:cNvPr>
          <p:cNvSpPr>
            <a:spLocks noGrp="1"/>
          </p:cNvSpPr>
          <p:nvPr>
            <p:ph type="title"/>
          </p:nvPr>
        </p:nvSpPr>
        <p:spPr>
          <a:xfrm>
            <a:off x="1885156" y="197910"/>
            <a:ext cx="8421688" cy="1325563"/>
          </a:xfrm>
        </p:spPr>
        <p:txBody>
          <a:bodyPr/>
          <a:lstStyle/>
          <a:p>
            <a:r>
              <a:rPr lang="en-US" dirty="0"/>
              <a:t>5. Improved results of best model</a:t>
            </a:r>
            <a:br>
              <a:rPr lang="en-US" dirty="0"/>
            </a:br>
            <a:r>
              <a:rPr lang="en-US" dirty="0"/>
              <a:t>(Before Improvement)</a:t>
            </a:r>
            <a:endParaRPr lang="en-IN" dirty="0"/>
          </a:p>
        </p:txBody>
      </p:sp>
      <p:sp>
        <p:nvSpPr>
          <p:cNvPr id="10" name="Slide Number Placeholder 9">
            <a:extLst>
              <a:ext uri="{FF2B5EF4-FFF2-40B4-BE49-F238E27FC236}">
                <a16:creationId xmlns:a16="http://schemas.microsoft.com/office/drawing/2014/main" id="{BDE13B3E-D8F6-FAF3-2A2A-A05C7FD5AB74}"/>
              </a:ext>
            </a:extLst>
          </p:cNvPr>
          <p:cNvSpPr>
            <a:spLocks noGrp="1"/>
          </p:cNvSpPr>
          <p:nvPr>
            <p:ph type="sldNum" sz="quarter" idx="12"/>
          </p:nvPr>
        </p:nvSpPr>
        <p:spPr/>
        <p:txBody>
          <a:bodyPr/>
          <a:lstStyle/>
          <a:p>
            <a:fld id="{B5CEABB6-07DC-46E8-9B57-56EC44A396E5}" type="slidenum">
              <a:rPr lang="en-US" smtClean="0"/>
              <a:t>51</a:t>
            </a:fld>
            <a:endParaRPr lang="en-US" dirty="0"/>
          </a:p>
        </p:txBody>
      </p:sp>
      <p:pic>
        <p:nvPicPr>
          <p:cNvPr id="12" name="Picture 11">
            <a:extLst>
              <a:ext uri="{FF2B5EF4-FFF2-40B4-BE49-F238E27FC236}">
                <a16:creationId xmlns:a16="http://schemas.microsoft.com/office/drawing/2014/main" id="{5DDB5C66-EF51-0932-01F0-927C4BF18C0D}"/>
              </a:ext>
            </a:extLst>
          </p:cNvPr>
          <p:cNvPicPr>
            <a:picLocks noChangeAspect="1"/>
          </p:cNvPicPr>
          <p:nvPr/>
        </p:nvPicPr>
        <p:blipFill>
          <a:blip r:embed="rId2"/>
          <a:stretch>
            <a:fillRect/>
          </a:stretch>
        </p:blipFill>
        <p:spPr>
          <a:xfrm>
            <a:off x="34475" y="2993283"/>
            <a:ext cx="3878331" cy="3069231"/>
          </a:xfrm>
          <a:prstGeom prst="rect">
            <a:avLst/>
          </a:prstGeom>
        </p:spPr>
      </p:pic>
      <p:pic>
        <p:nvPicPr>
          <p:cNvPr id="14" name="Picture 13">
            <a:extLst>
              <a:ext uri="{FF2B5EF4-FFF2-40B4-BE49-F238E27FC236}">
                <a16:creationId xmlns:a16="http://schemas.microsoft.com/office/drawing/2014/main" id="{4EAF0BAA-2D8F-54EF-9897-6A0AF6035AFB}"/>
              </a:ext>
            </a:extLst>
          </p:cNvPr>
          <p:cNvPicPr>
            <a:picLocks noChangeAspect="1"/>
          </p:cNvPicPr>
          <p:nvPr/>
        </p:nvPicPr>
        <p:blipFill>
          <a:blip r:embed="rId3"/>
          <a:stretch>
            <a:fillRect/>
          </a:stretch>
        </p:blipFill>
        <p:spPr>
          <a:xfrm>
            <a:off x="3912806" y="2977557"/>
            <a:ext cx="3972116" cy="3100682"/>
          </a:xfrm>
          <a:prstGeom prst="rect">
            <a:avLst/>
          </a:prstGeom>
        </p:spPr>
      </p:pic>
      <p:pic>
        <p:nvPicPr>
          <p:cNvPr id="16" name="Picture 15">
            <a:extLst>
              <a:ext uri="{FF2B5EF4-FFF2-40B4-BE49-F238E27FC236}">
                <a16:creationId xmlns:a16="http://schemas.microsoft.com/office/drawing/2014/main" id="{D10C5399-FAEC-85BC-3E8F-70394EFE5861}"/>
              </a:ext>
            </a:extLst>
          </p:cNvPr>
          <p:cNvPicPr>
            <a:picLocks noChangeAspect="1"/>
          </p:cNvPicPr>
          <p:nvPr/>
        </p:nvPicPr>
        <p:blipFill>
          <a:blip r:embed="rId4"/>
          <a:stretch>
            <a:fillRect/>
          </a:stretch>
        </p:blipFill>
        <p:spPr>
          <a:xfrm>
            <a:off x="7996142" y="2934789"/>
            <a:ext cx="3972116" cy="3143450"/>
          </a:xfrm>
          <a:prstGeom prst="rect">
            <a:avLst/>
          </a:prstGeom>
        </p:spPr>
      </p:pic>
      <p:sp>
        <p:nvSpPr>
          <p:cNvPr id="3" name="Text Placeholder 2">
            <a:extLst>
              <a:ext uri="{FF2B5EF4-FFF2-40B4-BE49-F238E27FC236}">
                <a16:creationId xmlns:a16="http://schemas.microsoft.com/office/drawing/2014/main" id="{B56D11AF-8797-620F-2AD9-D75C6FC50D89}"/>
              </a:ext>
            </a:extLst>
          </p:cNvPr>
          <p:cNvSpPr>
            <a:spLocks noGrp="1"/>
          </p:cNvSpPr>
          <p:nvPr>
            <p:ph type="body" idx="1"/>
          </p:nvPr>
        </p:nvSpPr>
        <p:spPr>
          <a:xfrm>
            <a:off x="2480733" y="1969640"/>
            <a:ext cx="7069667" cy="518982"/>
          </a:xfrm>
        </p:spPr>
        <p:txBody>
          <a:bodyPr/>
          <a:lstStyle/>
          <a:p>
            <a:r>
              <a:rPr lang="en-US" dirty="0"/>
              <a:t>Data parameters: (WR:0, </a:t>
            </a:r>
            <a:r>
              <a:rPr lang="en-US" dirty="0" err="1"/>
              <a:t>pca:false</a:t>
            </a:r>
            <a:r>
              <a:rPr lang="en-US" dirty="0"/>
              <a:t>, l:45, dt: 10) </a:t>
            </a:r>
            <a:endParaRPr lang="en-IN" dirty="0"/>
          </a:p>
        </p:txBody>
      </p:sp>
    </p:spTree>
    <p:extLst>
      <p:ext uri="{BB962C8B-B14F-4D97-AF65-F5344CB8AC3E}">
        <p14:creationId xmlns:p14="http://schemas.microsoft.com/office/powerpoint/2010/main" val="2697351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49C85B24-2366-344E-C67B-16D0F044735E}"/>
              </a:ext>
            </a:extLst>
          </p:cNvPr>
          <p:cNvPicPr>
            <a:picLocks noGrp="1" noChangeAspect="1"/>
          </p:cNvPicPr>
          <p:nvPr>
            <p:ph sz="half" idx="2"/>
          </p:nvPr>
        </p:nvPicPr>
        <p:blipFill>
          <a:blip r:embed="rId2"/>
          <a:stretch>
            <a:fillRect/>
          </a:stretch>
        </p:blipFill>
        <p:spPr>
          <a:xfrm>
            <a:off x="1005985" y="2400555"/>
            <a:ext cx="10180029" cy="4149468"/>
          </a:xfrm>
        </p:spPr>
      </p:pic>
      <p:sp>
        <p:nvSpPr>
          <p:cNvPr id="10" name="Slide Number Placeholder 9">
            <a:extLst>
              <a:ext uri="{FF2B5EF4-FFF2-40B4-BE49-F238E27FC236}">
                <a16:creationId xmlns:a16="http://schemas.microsoft.com/office/drawing/2014/main" id="{669940C3-1C44-F5B4-B4B8-D37E3A5CF45D}"/>
              </a:ext>
            </a:extLst>
          </p:cNvPr>
          <p:cNvSpPr>
            <a:spLocks noGrp="1"/>
          </p:cNvSpPr>
          <p:nvPr>
            <p:ph type="sldNum" sz="quarter" idx="12"/>
          </p:nvPr>
        </p:nvSpPr>
        <p:spPr/>
        <p:txBody>
          <a:bodyPr/>
          <a:lstStyle/>
          <a:p>
            <a:fld id="{B5CEABB6-07DC-46E8-9B57-56EC44A396E5}" type="slidenum">
              <a:rPr lang="en-US" smtClean="0"/>
              <a:t>52</a:t>
            </a:fld>
            <a:endParaRPr lang="en-US" dirty="0"/>
          </a:p>
        </p:txBody>
      </p:sp>
      <p:sp>
        <p:nvSpPr>
          <p:cNvPr id="13" name="Title 1">
            <a:extLst>
              <a:ext uri="{FF2B5EF4-FFF2-40B4-BE49-F238E27FC236}">
                <a16:creationId xmlns:a16="http://schemas.microsoft.com/office/drawing/2014/main" id="{F5E69CB9-D198-5621-A902-02B05F26D154}"/>
              </a:ext>
            </a:extLst>
          </p:cNvPr>
          <p:cNvSpPr>
            <a:spLocks noGrp="1"/>
          </p:cNvSpPr>
          <p:nvPr>
            <p:ph type="title"/>
          </p:nvPr>
        </p:nvSpPr>
        <p:spPr>
          <a:xfrm>
            <a:off x="1885155" y="11189"/>
            <a:ext cx="8421688" cy="1325563"/>
          </a:xfrm>
        </p:spPr>
        <p:txBody>
          <a:bodyPr/>
          <a:lstStyle/>
          <a:p>
            <a:r>
              <a:rPr lang="en-US" dirty="0"/>
              <a:t>5. Improved results of best model</a:t>
            </a:r>
            <a:br>
              <a:rPr lang="en-US" dirty="0"/>
            </a:br>
            <a:r>
              <a:rPr lang="en-US" dirty="0"/>
              <a:t>(Before Improvement)</a:t>
            </a:r>
            <a:endParaRPr lang="en-IN" dirty="0"/>
          </a:p>
        </p:txBody>
      </p:sp>
      <p:sp>
        <p:nvSpPr>
          <p:cNvPr id="2" name="Text Placeholder 2">
            <a:extLst>
              <a:ext uri="{FF2B5EF4-FFF2-40B4-BE49-F238E27FC236}">
                <a16:creationId xmlns:a16="http://schemas.microsoft.com/office/drawing/2014/main" id="{5BDE253B-6825-7613-E521-E63A5385EE3C}"/>
              </a:ext>
            </a:extLst>
          </p:cNvPr>
          <p:cNvSpPr>
            <a:spLocks noGrp="1"/>
          </p:cNvSpPr>
          <p:nvPr>
            <p:ph type="body" idx="1"/>
          </p:nvPr>
        </p:nvSpPr>
        <p:spPr>
          <a:xfrm>
            <a:off x="2683933" y="1336752"/>
            <a:ext cx="6951134" cy="518982"/>
          </a:xfrm>
        </p:spPr>
        <p:txBody>
          <a:bodyPr/>
          <a:lstStyle/>
          <a:p>
            <a:r>
              <a:rPr lang="en-US" dirty="0"/>
              <a:t>Data parameters: (WR:0, </a:t>
            </a:r>
            <a:r>
              <a:rPr lang="en-US" dirty="0" err="1"/>
              <a:t>pca:false</a:t>
            </a:r>
            <a:r>
              <a:rPr lang="en-US" dirty="0"/>
              <a:t>, l:45, dt: 10) </a:t>
            </a:r>
            <a:endParaRPr lang="en-IN" dirty="0"/>
          </a:p>
        </p:txBody>
      </p:sp>
      <p:sp>
        <p:nvSpPr>
          <p:cNvPr id="3" name="Text Placeholder 2">
            <a:extLst>
              <a:ext uri="{FF2B5EF4-FFF2-40B4-BE49-F238E27FC236}">
                <a16:creationId xmlns:a16="http://schemas.microsoft.com/office/drawing/2014/main" id="{AD5C2C80-2EBB-CAFB-CCCD-65DC67FC7736}"/>
              </a:ext>
            </a:extLst>
          </p:cNvPr>
          <p:cNvSpPr txBox="1">
            <a:spLocks/>
          </p:cNvSpPr>
          <p:nvPr/>
        </p:nvSpPr>
        <p:spPr>
          <a:xfrm>
            <a:off x="2683933" y="1710194"/>
            <a:ext cx="6824133" cy="51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a:t>Threshold: 0.5</a:t>
            </a:r>
          </a:p>
        </p:txBody>
      </p:sp>
    </p:spTree>
    <p:extLst>
      <p:ext uri="{BB962C8B-B14F-4D97-AF65-F5344CB8AC3E}">
        <p14:creationId xmlns:p14="http://schemas.microsoft.com/office/powerpoint/2010/main" val="345363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304D-4C38-4035-0A8A-12DCEA33FDDB}"/>
              </a:ext>
            </a:extLst>
          </p:cNvPr>
          <p:cNvSpPr>
            <a:spLocks noGrp="1"/>
          </p:cNvSpPr>
          <p:nvPr>
            <p:ph type="title"/>
          </p:nvPr>
        </p:nvSpPr>
        <p:spPr>
          <a:xfrm>
            <a:off x="1885156" y="197910"/>
            <a:ext cx="8421688" cy="1325563"/>
          </a:xfrm>
        </p:spPr>
        <p:txBody>
          <a:bodyPr/>
          <a:lstStyle/>
          <a:p>
            <a:r>
              <a:rPr lang="en-US" dirty="0"/>
              <a:t>5. Improved results of best model</a:t>
            </a:r>
            <a:br>
              <a:rPr lang="en-US" dirty="0"/>
            </a:br>
            <a:r>
              <a:rPr lang="en-US" dirty="0"/>
              <a:t>(After Improvement)</a:t>
            </a:r>
            <a:endParaRPr lang="en-IN" dirty="0"/>
          </a:p>
        </p:txBody>
      </p:sp>
      <p:sp>
        <p:nvSpPr>
          <p:cNvPr id="10" name="Slide Number Placeholder 9">
            <a:extLst>
              <a:ext uri="{FF2B5EF4-FFF2-40B4-BE49-F238E27FC236}">
                <a16:creationId xmlns:a16="http://schemas.microsoft.com/office/drawing/2014/main" id="{BDE13B3E-D8F6-FAF3-2A2A-A05C7FD5AB74}"/>
              </a:ext>
            </a:extLst>
          </p:cNvPr>
          <p:cNvSpPr>
            <a:spLocks noGrp="1"/>
          </p:cNvSpPr>
          <p:nvPr>
            <p:ph type="sldNum" sz="quarter" idx="12"/>
          </p:nvPr>
        </p:nvSpPr>
        <p:spPr/>
        <p:txBody>
          <a:bodyPr/>
          <a:lstStyle/>
          <a:p>
            <a:fld id="{B5CEABB6-07DC-46E8-9B57-56EC44A396E5}" type="slidenum">
              <a:rPr lang="en-US" smtClean="0"/>
              <a:t>53</a:t>
            </a:fld>
            <a:endParaRPr lang="en-US" dirty="0"/>
          </a:p>
        </p:txBody>
      </p:sp>
      <p:pic>
        <p:nvPicPr>
          <p:cNvPr id="4" name="Picture 3">
            <a:extLst>
              <a:ext uri="{FF2B5EF4-FFF2-40B4-BE49-F238E27FC236}">
                <a16:creationId xmlns:a16="http://schemas.microsoft.com/office/drawing/2014/main" id="{65F309BA-89BB-383B-1F35-C1B353F66D23}"/>
              </a:ext>
            </a:extLst>
          </p:cNvPr>
          <p:cNvPicPr>
            <a:picLocks noChangeAspect="1"/>
          </p:cNvPicPr>
          <p:nvPr/>
        </p:nvPicPr>
        <p:blipFill>
          <a:blip r:embed="rId2"/>
          <a:stretch>
            <a:fillRect/>
          </a:stretch>
        </p:blipFill>
        <p:spPr>
          <a:xfrm>
            <a:off x="47322" y="3077304"/>
            <a:ext cx="3690908" cy="2920908"/>
          </a:xfrm>
          <a:prstGeom prst="rect">
            <a:avLst/>
          </a:prstGeom>
        </p:spPr>
      </p:pic>
      <p:pic>
        <p:nvPicPr>
          <p:cNvPr id="6" name="Picture 5">
            <a:extLst>
              <a:ext uri="{FF2B5EF4-FFF2-40B4-BE49-F238E27FC236}">
                <a16:creationId xmlns:a16="http://schemas.microsoft.com/office/drawing/2014/main" id="{5E18F082-B08E-E64F-3F51-804EC812DD0A}"/>
              </a:ext>
            </a:extLst>
          </p:cNvPr>
          <p:cNvPicPr>
            <a:picLocks noChangeAspect="1"/>
          </p:cNvPicPr>
          <p:nvPr/>
        </p:nvPicPr>
        <p:blipFill>
          <a:blip r:embed="rId3"/>
          <a:stretch>
            <a:fillRect/>
          </a:stretch>
        </p:blipFill>
        <p:spPr>
          <a:xfrm>
            <a:off x="3956220" y="3022692"/>
            <a:ext cx="3828926" cy="3030132"/>
          </a:xfrm>
          <a:prstGeom prst="rect">
            <a:avLst/>
          </a:prstGeom>
        </p:spPr>
      </p:pic>
      <p:pic>
        <p:nvPicPr>
          <p:cNvPr id="8" name="Picture 7">
            <a:extLst>
              <a:ext uri="{FF2B5EF4-FFF2-40B4-BE49-F238E27FC236}">
                <a16:creationId xmlns:a16="http://schemas.microsoft.com/office/drawing/2014/main" id="{DB0C8BA5-C568-BDD5-EF86-A9F8414DAD1F}"/>
              </a:ext>
            </a:extLst>
          </p:cNvPr>
          <p:cNvPicPr>
            <a:picLocks noChangeAspect="1"/>
          </p:cNvPicPr>
          <p:nvPr/>
        </p:nvPicPr>
        <p:blipFill>
          <a:blip r:embed="rId4"/>
          <a:stretch>
            <a:fillRect/>
          </a:stretch>
        </p:blipFill>
        <p:spPr>
          <a:xfrm>
            <a:off x="8003136" y="3022692"/>
            <a:ext cx="3897740" cy="3042623"/>
          </a:xfrm>
          <a:prstGeom prst="rect">
            <a:avLst/>
          </a:prstGeom>
        </p:spPr>
      </p:pic>
      <p:sp>
        <p:nvSpPr>
          <p:cNvPr id="3" name="Text Placeholder 2">
            <a:extLst>
              <a:ext uri="{FF2B5EF4-FFF2-40B4-BE49-F238E27FC236}">
                <a16:creationId xmlns:a16="http://schemas.microsoft.com/office/drawing/2014/main" id="{5E0A4076-EFCF-C9B7-9A43-852A9606E6CB}"/>
              </a:ext>
            </a:extLst>
          </p:cNvPr>
          <p:cNvSpPr>
            <a:spLocks noGrp="1"/>
          </p:cNvSpPr>
          <p:nvPr>
            <p:ph type="body" idx="1"/>
          </p:nvPr>
        </p:nvSpPr>
        <p:spPr>
          <a:xfrm>
            <a:off x="2480733" y="1969640"/>
            <a:ext cx="6824133" cy="518982"/>
          </a:xfrm>
        </p:spPr>
        <p:txBody>
          <a:bodyPr/>
          <a:lstStyle/>
          <a:p>
            <a:r>
              <a:rPr lang="en-US" dirty="0"/>
              <a:t>Data parameters: (WR:1, </a:t>
            </a:r>
            <a:r>
              <a:rPr lang="en-US" dirty="0" err="1"/>
              <a:t>pca:true</a:t>
            </a:r>
            <a:r>
              <a:rPr lang="en-US" dirty="0"/>
              <a:t>, l:45, dt: 10) </a:t>
            </a:r>
            <a:endParaRPr lang="en-IN" dirty="0"/>
          </a:p>
        </p:txBody>
      </p:sp>
    </p:spTree>
    <p:extLst>
      <p:ext uri="{BB962C8B-B14F-4D97-AF65-F5344CB8AC3E}">
        <p14:creationId xmlns:p14="http://schemas.microsoft.com/office/powerpoint/2010/main" val="740345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69940C3-1C44-F5B4-B4B8-D37E3A5CF45D}"/>
              </a:ext>
            </a:extLst>
          </p:cNvPr>
          <p:cNvSpPr>
            <a:spLocks noGrp="1"/>
          </p:cNvSpPr>
          <p:nvPr>
            <p:ph type="sldNum" sz="quarter" idx="12"/>
          </p:nvPr>
        </p:nvSpPr>
        <p:spPr/>
        <p:txBody>
          <a:bodyPr/>
          <a:lstStyle/>
          <a:p>
            <a:fld id="{B5CEABB6-07DC-46E8-9B57-56EC44A396E5}" type="slidenum">
              <a:rPr lang="en-US" smtClean="0"/>
              <a:t>54</a:t>
            </a:fld>
            <a:endParaRPr lang="en-US" dirty="0"/>
          </a:p>
        </p:txBody>
      </p:sp>
      <p:sp>
        <p:nvSpPr>
          <p:cNvPr id="13" name="Title 1">
            <a:extLst>
              <a:ext uri="{FF2B5EF4-FFF2-40B4-BE49-F238E27FC236}">
                <a16:creationId xmlns:a16="http://schemas.microsoft.com/office/drawing/2014/main" id="{F5E69CB9-D198-5621-A902-02B05F26D154}"/>
              </a:ext>
            </a:extLst>
          </p:cNvPr>
          <p:cNvSpPr>
            <a:spLocks noGrp="1"/>
          </p:cNvSpPr>
          <p:nvPr>
            <p:ph type="title"/>
          </p:nvPr>
        </p:nvSpPr>
        <p:spPr>
          <a:xfrm>
            <a:off x="1885154" y="6780"/>
            <a:ext cx="8421688" cy="1325563"/>
          </a:xfrm>
        </p:spPr>
        <p:txBody>
          <a:bodyPr/>
          <a:lstStyle/>
          <a:p>
            <a:r>
              <a:rPr lang="en-US" dirty="0"/>
              <a:t>5. Improved results of best model</a:t>
            </a:r>
            <a:br>
              <a:rPr lang="en-US" dirty="0"/>
            </a:br>
            <a:r>
              <a:rPr lang="en-US" dirty="0"/>
              <a:t>(After Improvement)</a:t>
            </a:r>
            <a:endParaRPr lang="en-IN" dirty="0"/>
          </a:p>
        </p:txBody>
      </p:sp>
      <p:pic>
        <p:nvPicPr>
          <p:cNvPr id="3" name="Picture 2">
            <a:extLst>
              <a:ext uri="{FF2B5EF4-FFF2-40B4-BE49-F238E27FC236}">
                <a16:creationId xmlns:a16="http://schemas.microsoft.com/office/drawing/2014/main" id="{B5DCF1B9-1D95-CF65-3D24-EF6301651544}"/>
              </a:ext>
            </a:extLst>
          </p:cNvPr>
          <p:cNvPicPr>
            <a:picLocks noChangeAspect="1"/>
          </p:cNvPicPr>
          <p:nvPr/>
        </p:nvPicPr>
        <p:blipFill>
          <a:blip r:embed="rId2"/>
          <a:stretch>
            <a:fillRect/>
          </a:stretch>
        </p:blipFill>
        <p:spPr>
          <a:xfrm>
            <a:off x="873629" y="2464109"/>
            <a:ext cx="10444737" cy="4257366"/>
          </a:xfrm>
          <a:prstGeom prst="rect">
            <a:avLst/>
          </a:prstGeom>
        </p:spPr>
      </p:pic>
      <p:sp>
        <p:nvSpPr>
          <p:cNvPr id="2" name="Text Placeholder 2">
            <a:extLst>
              <a:ext uri="{FF2B5EF4-FFF2-40B4-BE49-F238E27FC236}">
                <a16:creationId xmlns:a16="http://schemas.microsoft.com/office/drawing/2014/main" id="{E7CA53E5-7B8D-81CC-8126-DA0C515789E4}"/>
              </a:ext>
            </a:extLst>
          </p:cNvPr>
          <p:cNvSpPr>
            <a:spLocks noGrp="1"/>
          </p:cNvSpPr>
          <p:nvPr>
            <p:ph type="body" idx="1"/>
          </p:nvPr>
        </p:nvSpPr>
        <p:spPr>
          <a:xfrm>
            <a:off x="2683933" y="1332343"/>
            <a:ext cx="6824133" cy="518982"/>
          </a:xfrm>
        </p:spPr>
        <p:txBody>
          <a:bodyPr/>
          <a:lstStyle/>
          <a:p>
            <a:r>
              <a:rPr lang="en-US" dirty="0"/>
              <a:t>Data parameters: (WR:1, </a:t>
            </a:r>
            <a:r>
              <a:rPr lang="en-US" dirty="0" err="1"/>
              <a:t>pca:true</a:t>
            </a:r>
            <a:r>
              <a:rPr lang="en-US" dirty="0"/>
              <a:t>, l:45, dt: 10)</a:t>
            </a:r>
            <a:endParaRPr lang="en-IN" dirty="0"/>
          </a:p>
        </p:txBody>
      </p:sp>
      <p:sp>
        <p:nvSpPr>
          <p:cNvPr id="4" name="Text Placeholder 2">
            <a:extLst>
              <a:ext uri="{FF2B5EF4-FFF2-40B4-BE49-F238E27FC236}">
                <a16:creationId xmlns:a16="http://schemas.microsoft.com/office/drawing/2014/main" id="{B4152D75-7979-FE77-01AE-A40472C84E65}"/>
              </a:ext>
            </a:extLst>
          </p:cNvPr>
          <p:cNvSpPr txBox="1">
            <a:spLocks/>
          </p:cNvSpPr>
          <p:nvPr/>
        </p:nvSpPr>
        <p:spPr>
          <a:xfrm>
            <a:off x="2683933" y="1685589"/>
            <a:ext cx="6824133" cy="51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a:t>Threshold: 0.5</a:t>
            </a:r>
          </a:p>
        </p:txBody>
      </p:sp>
    </p:spTree>
    <p:extLst>
      <p:ext uri="{BB962C8B-B14F-4D97-AF65-F5344CB8AC3E}">
        <p14:creationId xmlns:p14="http://schemas.microsoft.com/office/powerpoint/2010/main" val="1687746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69940C3-1C44-F5B4-B4B8-D37E3A5CF45D}"/>
              </a:ext>
            </a:extLst>
          </p:cNvPr>
          <p:cNvSpPr>
            <a:spLocks noGrp="1"/>
          </p:cNvSpPr>
          <p:nvPr>
            <p:ph type="sldNum" sz="quarter" idx="12"/>
          </p:nvPr>
        </p:nvSpPr>
        <p:spPr/>
        <p:txBody>
          <a:bodyPr/>
          <a:lstStyle/>
          <a:p>
            <a:fld id="{B5CEABB6-07DC-46E8-9B57-56EC44A396E5}" type="slidenum">
              <a:rPr lang="en-US" smtClean="0"/>
              <a:t>55</a:t>
            </a:fld>
            <a:endParaRPr lang="en-US" dirty="0"/>
          </a:p>
        </p:txBody>
      </p:sp>
      <p:sp>
        <p:nvSpPr>
          <p:cNvPr id="13" name="Title 1">
            <a:extLst>
              <a:ext uri="{FF2B5EF4-FFF2-40B4-BE49-F238E27FC236}">
                <a16:creationId xmlns:a16="http://schemas.microsoft.com/office/drawing/2014/main" id="{F5E69CB9-D198-5621-A902-02B05F26D154}"/>
              </a:ext>
            </a:extLst>
          </p:cNvPr>
          <p:cNvSpPr>
            <a:spLocks noGrp="1"/>
          </p:cNvSpPr>
          <p:nvPr>
            <p:ph type="title"/>
          </p:nvPr>
        </p:nvSpPr>
        <p:spPr>
          <a:xfrm>
            <a:off x="1885156" y="0"/>
            <a:ext cx="8421688" cy="1325563"/>
          </a:xfrm>
        </p:spPr>
        <p:txBody>
          <a:bodyPr/>
          <a:lstStyle/>
          <a:p>
            <a:r>
              <a:rPr lang="en-US" dirty="0"/>
              <a:t>5. Improved results of best model</a:t>
            </a:r>
            <a:br>
              <a:rPr lang="en-US" dirty="0"/>
            </a:br>
            <a:r>
              <a:rPr lang="en-US" dirty="0"/>
              <a:t>(After Improvement)</a:t>
            </a:r>
            <a:endParaRPr lang="en-IN" dirty="0"/>
          </a:p>
        </p:txBody>
      </p:sp>
      <p:pic>
        <p:nvPicPr>
          <p:cNvPr id="4" name="Picture 3">
            <a:extLst>
              <a:ext uri="{FF2B5EF4-FFF2-40B4-BE49-F238E27FC236}">
                <a16:creationId xmlns:a16="http://schemas.microsoft.com/office/drawing/2014/main" id="{BFE20307-67F0-AAC2-0002-2213F30250E5}"/>
              </a:ext>
            </a:extLst>
          </p:cNvPr>
          <p:cNvPicPr>
            <a:picLocks noChangeAspect="1"/>
          </p:cNvPicPr>
          <p:nvPr/>
        </p:nvPicPr>
        <p:blipFill>
          <a:blip r:embed="rId2"/>
          <a:stretch>
            <a:fillRect/>
          </a:stretch>
        </p:blipFill>
        <p:spPr>
          <a:xfrm>
            <a:off x="793586" y="2432157"/>
            <a:ext cx="10604827" cy="4289318"/>
          </a:xfrm>
          <a:prstGeom prst="rect">
            <a:avLst/>
          </a:prstGeom>
        </p:spPr>
      </p:pic>
      <p:sp>
        <p:nvSpPr>
          <p:cNvPr id="2" name="Text Placeholder 2">
            <a:extLst>
              <a:ext uri="{FF2B5EF4-FFF2-40B4-BE49-F238E27FC236}">
                <a16:creationId xmlns:a16="http://schemas.microsoft.com/office/drawing/2014/main" id="{3AFB21F2-3B55-0184-14C4-0D4FB2D29DBF}"/>
              </a:ext>
            </a:extLst>
          </p:cNvPr>
          <p:cNvSpPr>
            <a:spLocks noGrp="1"/>
          </p:cNvSpPr>
          <p:nvPr>
            <p:ph type="body" idx="1"/>
          </p:nvPr>
        </p:nvSpPr>
        <p:spPr>
          <a:xfrm>
            <a:off x="2683933" y="1332343"/>
            <a:ext cx="6824133" cy="518982"/>
          </a:xfrm>
        </p:spPr>
        <p:txBody>
          <a:bodyPr/>
          <a:lstStyle/>
          <a:p>
            <a:r>
              <a:rPr lang="en-US" dirty="0"/>
              <a:t>Data parameters: (WR:1, </a:t>
            </a:r>
            <a:r>
              <a:rPr lang="en-US" dirty="0" err="1"/>
              <a:t>pca:true</a:t>
            </a:r>
            <a:r>
              <a:rPr lang="en-US" dirty="0"/>
              <a:t>, l:45, dt: 10)</a:t>
            </a:r>
            <a:endParaRPr lang="en-IN" dirty="0"/>
          </a:p>
        </p:txBody>
      </p:sp>
      <p:sp>
        <p:nvSpPr>
          <p:cNvPr id="3" name="Text Placeholder 2">
            <a:extLst>
              <a:ext uri="{FF2B5EF4-FFF2-40B4-BE49-F238E27FC236}">
                <a16:creationId xmlns:a16="http://schemas.microsoft.com/office/drawing/2014/main" id="{2553639F-4A98-75C5-5D7B-128A4F26A199}"/>
              </a:ext>
            </a:extLst>
          </p:cNvPr>
          <p:cNvSpPr txBox="1">
            <a:spLocks/>
          </p:cNvSpPr>
          <p:nvPr/>
        </p:nvSpPr>
        <p:spPr>
          <a:xfrm>
            <a:off x="2683933" y="1685589"/>
            <a:ext cx="6824133" cy="51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a:t>Threshold: 0.005</a:t>
            </a:r>
          </a:p>
        </p:txBody>
      </p:sp>
    </p:spTree>
    <p:extLst>
      <p:ext uri="{BB962C8B-B14F-4D97-AF65-F5344CB8AC3E}">
        <p14:creationId xmlns:p14="http://schemas.microsoft.com/office/powerpoint/2010/main" val="1141594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69940C3-1C44-F5B4-B4B8-D37E3A5CF45D}"/>
              </a:ext>
            </a:extLst>
          </p:cNvPr>
          <p:cNvSpPr>
            <a:spLocks noGrp="1"/>
          </p:cNvSpPr>
          <p:nvPr>
            <p:ph type="sldNum" sz="quarter" idx="12"/>
          </p:nvPr>
        </p:nvSpPr>
        <p:spPr/>
        <p:txBody>
          <a:bodyPr/>
          <a:lstStyle/>
          <a:p>
            <a:fld id="{B5CEABB6-07DC-46E8-9B57-56EC44A396E5}" type="slidenum">
              <a:rPr lang="en-US" smtClean="0"/>
              <a:t>56</a:t>
            </a:fld>
            <a:endParaRPr lang="en-US" dirty="0"/>
          </a:p>
        </p:txBody>
      </p:sp>
      <p:sp>
        <p:nvSpPr>
          <p:cNvPr id="13" name="Title 1">
            <a:extLst>
              <a:ext uri="{FF2B5EF4-FFF2-40B4-BE49-F238E27FC236}">
                <a16:creationId xmlns:a16="http://schemas.microsoft.com/office/drawing/2014/main" id="{F5E69CB9-D198-5621-A902-02B05F26D154}"/>
              </a:ext>
            </a:extLst>
          </p:cNvPr>
          <p:cNvSpPr>
            <a:spLocks noGrp="1"/>
          </p:cNvSpPr>
          <p:nvPr>
            <p:ph type="title"/>
          </p:nvPr>
        </p:nvSpPr>
        <p:spPr>
          <a:xfrm>
            <a:off x="1885156" y="0"/>
            <a:ext cx="8421688" cy="1325563"/>
          </a:xfrm>
        </p:spPr>
        <p:txBody>
          <a:bodyPr/>
          <a:lstStyle/>
          <a:p>
            <a:r>
              <a:rPr lang="en-US" dirty="0"/>
              <a:t>5. Improved results of best model</a:t>
            </a:r>
            <a:br>
              <a:rPr lang="en-US" dirty="0"/>
            </a:br>
            <a:r>
              <a:rPr lang="en-US" dirty="0"/>
              <a:t>(After Improvement)</a:t>
            </a:r>
            <a:endParaRPr lang="en-IN" dirty="0"/>
          </a:p>
        </p:txBody>
      </p:sp>
      <p:pic>
        <p:nvPicPr>
          <p:cNvPr id="4" name="Picture 3">
            <a:extLst>
              <a:ext uri="{FF2B5EF4-FFF2-40B4-BE49-F238E27FC236}">
                <a16:creationId xmlns:a16="http://schemas.microsoft.com/office/drawing/2014/main" id="{80A3EC95-4D20-E439-5578-549F5A89198A}"/>
              </a:ext>
            </a:extLst>
          </p:cNvPr>
          <p:cNvPicPr>
            <a:picLocks noChangeAspect="1"/>
          </p:cNvPicPr>
          <p:nvPr/>
        </p:nvPicPr>
        <p:blipFill>
          <a:blip r:embed="rId2"/>
          <a:stretch>
            <a:fillRect/>
          </a:stretch>
        </p:blipFill>
        <p:spPr>
          <a:xfrm>
            <a:off x="817852" y="2418637"/>
            <a:ext cx="10556295" cy="4302838"/>
          </a:xfrm>
          <a:prstGeom prst="rect">
            <a:avLst/>
          </a:prstGeom>
        </p:spPr>
      </p:pic>
      <p:sp>
        <p:nvSpPr>
          <p:cNvPr id="2" name="Text Placeholder 2">
            <a:extLst>
              <a:ext uri="{FF2B5EF4-FFF2-40B4-BE49-F238E27FC236}">
                <a16:creationId xmlns:a16="http://schemas.microsoft.com/office/drawing/2014/main" id="{5A5CF766-E9C5-2C94-A4D4-861297F61361}"/>
              </a:ext>
            </a:extLst>
          </p:cNvPr>
          <p:cNvSpPr>
            <a:spLocks noGrp="1"/>
          </p:cNvSpPr>
          <p:nvPr>
            <p:ph type="body" idx="1"/>
          </p:nvPr>
        </p:nvSpPr>
        <p:spPr>
          <a:xfrm>
            <a:off x="2683933" y="1332343"/>
            <a:ext cx="6824133" cy="518982"/>
          </a:xfrm>
        </p:spPr>
        <p:txBody>
          <a:bodyPr/>
          <a:lstStyle/>
          <a:p>
            <a:r>
              <a:rPr lang="en-US" dirty="0"/>
              <a:t>Data parameters: (WR:1, </a:t>
            </a:r>
            <a:r>
              <a:rPr lang="en-US" dirty="0" err="1"/>
              <a:t>pca:true</a:t>
            </a:r>
            <a:r>
              <a:rPr lang="en-US" dirty="0"/>
              <a:t>, l:45, dt: 10)</a:t>
            </a:r>
            <a:endParaRPr lang="en-IN" dirty="0"/>
          </a:p>
        </p:txBody>
      </p:sp>
      <p:sp>
        <p:nvSpPr>
          <p:cNvPr id="3" name="Text Placeholder 2">
            <a:extLst>
              <a:ext uri="{FF2B5EF4-FFF2-40B4-BE49-F238E27FC236}">
                <a16:creationId xmlns:a16="http://schemas.microsoft.com/office/drawing/2014/main" id="{9E761135-6B6F-3F03-7E98-42B61E684B9E}"/>
              </a:ext>
            </a:extLst>
          </p:cNvPr>
          <p:cNvSpPr txBox="1">
            <a:spLocks/>
          </p:cNvSpPr>
          <p:nvPr/>
        </p:nvSpPr>
        <p:spPr>
          <a:xfrm>
            <a:off x="2683933" y="1685589"/>
            <a:ext cx="6824133" cy="51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a:t>Threshold: 0.83</a:t>
            </a:r>
          </a:p>
        </p:txBody>
      </p:sp>
    </p:spTree>
    <p:extLst>
      <p:ext uri="{BB962C8B-B14F-4D97-AF65-F5344CB8AC3E}">
        <p14:creationId xmlns:p14="http://schemas.microsoft.com/office/powerpoint/2010/main" val="2279699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a:xfrm>
            <a:off x="1885156" y="2678643"/>
            <a:ext cx="8421688" cy="1325563"/>
          </a:xfrm>
        </p:spPr>
        <p:txBody>
          <a:bodyPr/>
          <a:lstStyle/>
          <a:p>
            <a:r>
              <a:rPr lang="en-US" dirty="0"/>
              <a:t>v.</a:t>
            </a:r>
            <a:br>
              <a:rPr lang="en-US" dirty="0"/>
            </a:br>
            <a:r>
              <a:rPr lang="en-US" dirty="0"/>
              <a:t>conclusion</a:t>
            </a:r>
            <a:endParaRPr lang="en-IN" dirty="0"/>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57</a:t>
            </a:fld>
            <a:endParaRPr lang="en-US" dirty="0"/>
          </a:p>
        </p:txBody>
      </p:sp>
    </p:spTree>
    <p:extLst>
      <p:ext uri="{BB962C8B-B14F-4D97-AF65-F5344CB8AC3E}">
        <p14:creationId xmlns:p14="http://schemas.microsoft.com/office/powerpoint/2010/main" val="3973681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FCAB-37E8-4FBA-E87D-2804EE49626E}"/>
              </a:ext>
            </a:extLst>
          </p:cNvPr>
          <p:cNvSpPr>
            <a:spLocks noGrp="1"/>
          </p:cNvSpPr>
          <p:nvPr>
            <p:ph type="title"/>
          </p:nvPr>
        </p:nvSpPr>
        <p:spPr>
          <a:xfrm>
            <a:off x="1885156" y="468511"/>
            <a:ext cx="8421688" cy="1325563"/>
          </a:xfrm>
        </p:spPr>
        <p:txBody>
          <a:bodyPr/>
          <a:lstStyle/>
          <a:p>
            <a:r>
              <a:rPr lang="en-US" dirty="0"/>
              <a:t>Conclusion</a:t>
            </a:r>
            <a:endParaRPr lang="en-IN" dirty="0"/>
          </a:p>
        </p:txBody>
      </p:sp>
      <p:sp>
        <p:nvSpPr>
          <p:cNvPr id="4" name="Content Placeholder 3">
            <a:extLst>
              <a:ext uri="{FF2B5EF4-FFF2-40B4-BE49-F238E27FC236}">
                <a16:creationId xmlns:a16="http://schemas.microsoft.com/office/drawing/2014/main" id="{0BDF11F6-1098-F406-28FE-5A6CEEC1F20D}"/>
              </a:ext>
            </a:extLst>
          </p:cNvPr>
          <p:cNvSpPr>
            <a:spLocks noGrp="1"/>
          </p:cNvSpPr>
          <p:nvPr>
            <p:ph sz="half" idx="2"/>
          </p:nvPr>
        </p:nvSpPr>
        <p:spPr>
          <a:xfrm>
            <a:off x="1121086" y="1808626"/>
            <a:ext cx="10071848" cy="4514519"/>
          </a:xfrm>
        </p:spPr>
        <p:txBody>
          <a:bodyPr>
            <a:normAutofit/>
          </a:bodyPr>
          <a:lstStyle/>
          <a:p>
            <a:pPr marL="285750" indent="-285750" algn="just">
              <a:lnSpc>
                <a:spcPct val="150000"/>
              </a:lnSpc>
              <a:buFont typeface="Courier New" panose="02070309020205020404" pitchFamily="49" charset="0"/>
              <a:buChar char="o"/>
            </a:pPr>
            <a:r>
              <a:rPr lang="en-US" sz="1600" dirty="0"/>
              <a:t> We have successfully found a good model that is able to predict an incoming crash in a time-series</a:t>
            </a:r>
          </a:p>
          <a:p>
            <a:pPr marL="285750" indent="-285750" algn="just">
              <a:lnSpc>
                <a:spcPct val="150000"/>
              </a:lnSpc>
              <a:buFont typeface="Courier New" panose="02070309020205020404" pitchFamily="49" charset="0"/>
              <a:buChar char="o"/>
            </a:pPr>
            <a:r>
              <a:rPr lang="en-US" sz="1600" dirty="0"/>
              <a:t>Faced with challenges like highly imbalanced data and dead solutions, we utilized a variety of methods (PCA, Stratification, Class weights, etc.) to overcome them.</a:t>
            </a:r>
          </a:p>
          <a:p>
            <a:pPr marL="285750" indent="-285750" algn="just">
              <a:lnSpc>
                <a:spcPct val="150000"/>
              </a:lnSpc>
              <a:buFont typeface="Courier New" panose="02070309020205020404" pitchFamily="49" charset="0"/>
              <a:buChar char="o"/>
            </a:pPr>
            <a:r>
              <a:rPr lang="en-US" sz="1600" dirty="0"/>
              <a:t> Doing Grid Search with models and parameters enabled us to find out the optimal model and parameters suitable for this task.  With the help of metrics and plots, we were able to quantify and visualize the comparisons.</a:t>
            </a:r>
          </a:p>
          <a:p>
            <a:pPr marL="285750" indent="-285750" algn="just">
              <a:lnSpc>
                <a:spcPct val="150000"/>
              </a:lnSpc>
              <a:buFont typeface="Courier New" panose="02070309020205020404" pitchFamily="49" charset="0"/>
              <a:buChar char="o"/>
            </a:pPr>
            <a:r>
              <a:rPr lang="en-US" sz="1600" dirty="0"/>
              <a:t>Transformers with PCA work best along with the ability to choose Thresholds and WR, which can be tuned according to practical needs.</a:t>
            </a:r>
          </a:p>
          <a:p>
            <a:pPr marL="285750" indent="-285750" algn="just">
              <a:lnSpc>
                <a:spcPct val="150000"/>
              </a:lnSpc>
              <a:buFont typeface="Courier New" panose="02070309020205020404" pitchFamily="49" charset="0"/>
              <a:buChar char="o"/>
            </a:pPr>
            <a:r>
              <a:rPr lang="en-US" sz="1600" dirty="0"/>
              <a:t>This problem can be extended beyond transformers by using experimental models that might show even better performance.</a:t>
            </a:r>
          </a:p>
        </p:txBody>
      </p:sp>
      <p:sp>
        <p:nvSpPr>
          <p:cNvPr id="10" name="Slide Number Placeholder 9">
            <a:extLst>
              <a:ext uri="{FF2B5EF4-FFF2-40B4-BE49-F238E27FC236}">
                <a16:creationId xmlns:a16="http://schemas.microsoft.com/office/drawing/2014/main" id="{F29AAFDC-D7BF-FABF-2BFB-2F7F4F1CE901}"/>
              </a:ext>
            </a:extLst>
          </p:cNvPr>
          <p:cNvSpPr>
            <a:spLocks noGrp="1"/>
          </p:cNvSpPr>
          <p:nvPr>
            <p:ph type="sldNum" sz="quarter" idx="12"/>
          </p:nvPr>
        </p:nvSpPr>
        <p:spPr/>
        <p:txBody>
          <a:bodyPr/>
          <a:lstStyle/>
          <a:p>
            <a:fld id="{B5CEABB6-07DC-46E8-9B57-56EC44A396E5}" type="slidenum">
              <a:rPr lang="en-US" smtClean="0"/>
              <a:t>58</a:t>
            </a:fld>
            <a:endParaRPr lang="en-US" dirty="0"/>
          </a:p>
        </p:txBody>
      </p:sp>
    </p:spTree>
    <p:extLst>
      <p:ext uri="{BB962C8B-B14F-4D97-AF65-F5344CB8AC3E}">
        <p14:creationId xmlns:p14="http://schemas.microsoft.com/office/powerpoint/2010/main" val="2275064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04633"/>
            <a:ext cx="1410910" cy="448733"/>
          </a:xfrm>
        </p:spPr>
        <p:txBody>
          <a:bodyPr>
            <a:normAutofit/>
          </a:bodyPr>
          <a:lstStyle/>
          <a:p>
            <a:r>
              <a:rPr lang="en-US" b="1" dirty="0"/>
              <a:t>GROUP 2315</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59</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4" name="Title 3">
            <a:extLst>
              <a:ext uri="{FF2B5EF4-FFF2-40B4-BE49-F238E27FC236}">
                <a16:creationId xmlns:a16="http://schemas.microsoft.com/office/drawing/2014/main" id="{EEB2A973-22D2-0385-F29D-568F46AD74F0}"/>
              </a:ext>
            </a:extLst>
          </p:cNvPr>
          <p:cNvSpPr>
            <a:spLocks noGrp="1"/>
          </p:cNvSpPr>
          <p:nvPr>
            <p:ph type="title"/>
          </p:nvPr>
        </p:nvSpPr>
        <p:spPr>
          <a:xfrm>
            <a:off x="1885156" y="85480"/>
            <a:ext cx="8421688" cy="1325563"/>
          </a:xfrm>
        </p:spPr>
        <p:txBody>
          <a:bodyPr/>
          <a:lstStyle/>
          <a:p>
            <a:r>
              <a:rPr lang="en-IN" dirty="0"/>
              <a:t>Normalization:</a:t>
            </a:r>
            <a:br>
              <a:rPr lang="en-IN" dirty="0"/>
            </a:br>
            <a:r>
              <a:rPr lang="en-IN" dirty="0"/>
              <a:t>Stemming vs lemmatization</a:t>
            </a:r>
          </a:p>
        </p:txBody>
      </p:sp>
      <p:sp>
        <p:nvSpPr>
          <p:cNvPr id="12" name="TextBox 11">
            <a:extLst>
              <a:ext uri="{FF2B5EF4-FFF2-40B4-BE49-F238E27FC236}">
                <a16:creationId xmlns:a16="http://schemas.microsoft.com/office/drawing/2014/main" id="{B22721F6-A522-BE70-256F-0A298778DF32}"/>
              </a:ext>
            </a:extLst>
          </p:cNvPr>
          <p:cNvSpPr txBox="1"/>
          <p:nvPr/>
        </p:nvSpPr>
        <p:spPr>
          <a:xfrm>
            <a:off x="1745740" y="1639761"/>
            <a:ext cx="2644250" cy="369332"/>
          </a:xfrm>
          <a:prstGeom prst="rect">
            <a:avLst/>
          </a:prstGeom>
          <a:noFill/>
        </p:spPr>
        <p:txBody>
          <a:bodyPr wrap="none" rtlCol="0">
            <a:spAutoFit/>
          </a:bodyPr>
          <a:lstStyle/>
          <a:p>
            <a:r>
              <a:rPr lang="en-IN" dirty="0"/>
              <a:t>STEM: 1, LEM: 1, FEAT: 0</a:t>
            </a:r>
          </a:p>
        </p:txBody>
      </p:sp>
      <p:pic>
        <p:nvPicPr>
          <p:cNvPr id="3" name="Picture 2">
            <a:extLst>
              <a:ext uri="{FF2B5EF4-FFF2-40B4-BE49-F238E27FC236}">
                <a16:creationId xmlns:a16="http://schemas.microsoft.com/office/drawing/2014/main" id="{276AA4C4-6F30-B344-AAC1-F871B21BA490}"/>
              </a:ext>
            </a:extLst>
          </p:cNvPr>
          <p:cNvPicPr>
            <a:picLocks noChangeAspect="1"/>
          </p:cNvPicPr>
          <p:nvPr/>
        </p:nvPicPr>
        <p:blipFill>
          <a:blip r:embed="rId2"/>
          <a:stretch>
            <a:fillRect/>
          </a:stretch>
        </p:blipFill>
        <p:spPr>
          <a:xfrm>
            <a:off x="1745740" y="2142310"/>
            <a:ext cx="8481993" cy="4179784"/>
          </a:xfrm>
          <a:prstGeom prst="rect">
            <a:avLst/>
          </a:prstGeom>
        </p:spPr>
      </p:pic>
    </p:spTree>
    <p:extLst>
      <p:ext uri="{BB962C8B-B14F-4D97-AF65-F5344CB8AC3E}">
        <p14:creationId xmlns:p14="http://schemas.microsoft.com/office/powerpoint/2010/main" val="1725088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4DAB-B76C-58AC-9BF3-D10CE3416A44}"/>
              </a:ext>
            </a:extLst>
          </p:cNvPr>
          <p:cNvSpPr>
            <a:spLocks noGrp="1"/>
          </p:cNvSpPr>
          <p:nvPr>
            <p:ph type="ctrTitle"/>
          </p:nvPr>
        </p:nvSpPr>
        <p:spPr>
          <a:xfrm>
            <a:off x="3745523" y="1624529"/>
            <a:ext cx="4179570" cy="508281"/>
          </a:xfrm>
        </p:spPr>
        <p:txBody>
          <a:bodyPr/>
          <a:lstStyle/>
          <a:p>
            <a:r>
              <a:rPr lang="en-IN" dirty="0"/>
              <a:t>references</a:t>
            </a:r>
          </a:p>
        </p:txBody>
      </p:sp>
      <p:sp>
        <p:nvSpPr>
          <p:cNvPr id="3" name="Subtitle 2">
            <a:extLst>
              <a:ext uri="{FF2B5EF4-FFF2-40B4-BE49-F238E27FC236}">
                <a16:creationId xmlns:a16="http://schemas.microsoft.com/office/drawing/2014/main" id="{E5C61314-294C-55B5-8CFD-9C7F61EF27AB}"/>
              </a:ext>
            </a:extLst>
          </p:cNvPr>
          <p:cNvSpPr>
            <a:spLocks noGrp="1"/>
          </p:cNvSpPr>
          <p:nvPr>
            <p:ph type="subTitle" idx="1"/>
          </p:nvPr>
        </p:nvSpPr>
        <p:spPr>
          <a:xfrm>
            <a:off x="3745523" y="2410743"/>
            <a:ext cx="6724944" cy="2822728"/>
          </a:xfrm>
        </p:spPr>
        <p:txBody>
          <a:bodyPr>
            <a:normAutofit/>
          </a:bodyPr>
          <a:lstStyle/>
          <a:p>
            <a:pPr marL="285750" indent="-285750">
              <a:buFont typeface="Courier New" panose="02070309020205020404" pitchFamily="49" charset="0"/>
              <a:buChar char="o"/>
            </a:pPr>
            <a:r>
              <a:rPr lang="en-IN" sz="1600" dirty="0" err="1"/>
              <a:t>Keras</a:t>
            </a:r>
            <a:r>
              <a:rPr lang="en-IN" sz="1600" dirty="0"/>
              <a:t> References: </a:t>
            </a:r>
            <a:r>
              <a:rPr lang="en-IN" sz="1600" dirty="0">
                <a:hlinkClick r:id="rId2"/>
              </a:rPr>
              <a:t>Time Series Classification </a:t>
            </a:r>
            <a:r>
              <a:rPr lang="en-IN" sz="1600" dirty="0"/>
              <a:t>, </a:t>
            </a:r>
            <a:r>
              <a:rPr lang="en-IN" sz="1600" dirty="0">
                <a:hlinkClick r:id="rId3"/>
              </a:rPr>
              <a:t>Text Classification</a:t>
            </a:r>
            <a:endParaRPr lang="en-IN" sz="1600" dirty="0"/>
          </a:p>
          <a:p>
            <a:pPr marL="285750" indent="-285750">
              <a:buFont typeface="Courier New" panose="02070309020205020404" pitchFamily="49" charset="0"/>
              <a:buChar char="o"/>
            </a:pPr>
            <a:r>
              <a:rPr lang="en-IN" sz="1600" dirty="0">
                <a:hlinkClick r:id="rId4"/>
              </a:rPr>
              <a:t>Illustrated Guide to Transformers</a:t>
            </a:r>
            <a:endParaRPr lang="en-IN" sz="1600" dirty="0"/>
          </a:p>
          <a:p>
            <a:pPr marL="285750" indent="-285750">
              <a:buFont typeface="Courier New" panose="02070309020205020404" pitchFamily="49" charset="0"/>
              <a:buChar char="o"/>
            </a:pPr>
            <a:r>
              <a:rPr lang="en-IN" sz="1600" dirty="0">
                <a:hlinkClick r:id="rId5"/>
              </a:rPr>
              <a:t>Illustrated Self Attention </a:t>
            </a:r>
            <a:endParaRPr lang="en-IN" sz="1600" dirty="0"/>
          </a:p>
          <a:p>
            <a:pPr marL="285750" indent="-285750">
              <a:buFont typeface="Courier New" panose="02070309020205020404" pitchFamily="49" charset="0"/>
              <a:buChar char="o"/>
            </a:pPr>
            <a:r>
              <a:rPr lang="en-IN" sz="1600" dirty="0">
                <a:hlinkClick r:id="rId6"/>
              </a:rPr>
              <a:t>F-Beta score reference</a:t>
            </a:r>
            <a:endParaRPr lang="en-IN" sz="1600" dirty="0"/>
          </a:p>
          <a:p>
            <a:pPr marL="285750" indent="-285750">
              <a:buFont typeface="Courier New" panose="02070309020205020404" pitchFamily="49" charset="0"/>
              <a:buChar char="o"/>
            </a:pPr>
            <a:r>
              <a:rPr lang="en-IN" sz="1600" dirty="0">
                <a:hlinkClick r:id="rId7"/>
              </a:rPr>
              <a:t>Data Imbalance reference</a:t>
            </a:r>
            <a:endParaRPr lang="en-IN" sz="1600" dirty="0"/>
          </a:p>
          <a:p>
            <a:pPr marL="285750" indent="-285750">
              <a:buFont typeface="Courier New" panose="02070309020205020404" pitchFamily="49" charset="0"/>
              <a:buChar char="o"/>
            </a:pPr>
            <a:endParaRPr lang="en-IN" sz="1600" dirty="0"/>
          </a:p>
        </p:txBody>
      </p:sp>
      <p:sp>
        <p:nvSpPr>
          <p:cNvPr id="5" name="Slide Number Placeholder 4">
            <a:extLst>
              <a:ext uri="{FF2B5EF4-FFF2-40B4-BE49-F238E27FC236}">
                <a16:creationId xmlns:a16="http://schemas.microsoft.com/office/drawing/2014/main" id="{856AF6C0-D423-6B19-6A5E-EF071A59DC71}"/>
              </a:ext>
            </a:extLst>
          </p:cNvPr>
          <p:cNvSpPr>
            <a:spLocks noGrp="1"/>
          </p:cNvSpPr>
          <p:nvPr>
            <p:ph type="sldNum" sz="quarter" idx="12"/>
          </p:nvPr>
        </p:nvSpPr>
        <p:spPr/>
        <p:txBody>
          <a:bodyPr/>
          <a:lstStyle/>
          <a:p>
            <a:fld id="{B5CEABB6-07DC-46E8-9B57-56EC44A396E5}" type="slidenum">
              <a:rPr lang="en-US" smtClean="0"/>
              <a:t>60</a:t>
            </a:fld>
            <a:endParaRPr lang="en-US" dirty="0"/>
          </a:p>
        </p:txBody>
      </p:sp>
    </p:spTree>
    <p:extLst>
      <p:ext uri="{BB962C8B-B14F-4D97-AF65-F5344CB8AC3E}">
        <p14:creationId xmlns:p14="http://schemas.microsoft.com/office/powerpoint/2010/main" val="259208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2. TRANSFORMERS</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400712" y="1931210"/>
            <a:ext cx="6618155" cy="4520390"/>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600" dirty="0"/>
              <a:t>A sequence-to-sequence architecture: Transforms one sequence to another</a:t>
            </a:r>
          </a:p>
          <a:p>
            <a:pPr marL="285750" indent="-285750" algn="just">
              <a:lnSpc>
                <a:spcPct val="150000"/>
              </a:lnSpc>
              <a:buFont typeface="Courier New" panose="02070309020205020404" pitchFamily="49" charset="0"/>
              <a:buChar char="o"/>
            </a:pPr>
            <a:r>
              <a:rPr lang="en-US" sz="1600" dirty="0"/>
              <a:t>Extensively used in Natural Language Processing, Timeseries Evaluation, etc.</a:t>
            </a:r>
          </a:p>
          <a:p>
            <a:pPr marL="285750" indent="-285750" algn="just">
              <a:lnSpc>
                <a:spcPct val="150000"/>
              </a:lnSpc>
              <a:buFont typeface="Courier New" panose="02070309020205020404" pitchFamily="49" charset="0"/>
              <a:buChar char="o"/>
            </a:pPr>
            <a:r>
              <a:rPr lang="en-US" sz="1600" dirty="0"/>
              <a:t>Implements </a:t>
            </a:r>
            <a:r>
              <a:rPr lang="en-US" sz="1600" b="1" dirty="0"/>
              <a:t>Attention mechanism</a:t>
            </a:r>
            <a:r>
              <a:rPr lang="en-US" sz="1600" dirty="0"/>
              <a:t>: This looks at an input sequence and assigns importance (attention) to each section of the sequence.</a:t>
            </a:r>
          </a:p>
          <a:p>
            <a:pPr marL="285750" indent="-285750" algn="just">
              <a:lnSpc>
                <a:spcPct val="150000"/>
              </a:lnSpc>
              <a:buFont typeface="Courier New" panose="02070309020205020404" pitchFamily="49" charset="0"/>
              <a:buChar char="o"/>
            </a:pPr>
            <a:r>
              <a:rPr lang="en-US" sz="1600" dirty="0"/>
              <a:t>Consists of two main components: </a:t>
            </a:r>
            <a:r>
              <a:rPr lang="en-US" sz="1600" b="1" dirty="0"/>
              <a:t>Encoder</a:t>
            </a:r>
            <a:r>
              <a:rPr lang="en-US" sz="1600" dirty="0"/>
              <a:t> (takes input and implements self-attention) and </a:t>
            </a:r>
            <a:r>
              <a:rPr lang="en-US" sz="1600" b="1" dirty="0"/>
              <a:t>Decoder</a:t>
            </a:r>
            <a:r>
              <a:rPr lang="en-US" sz="1600" dirty="0"/>
              <a:t> (takes in output samples and implements masked attention).</a:t>
            </a:r>
          </a:p>
          <a:p>
            <a:pPr marL="285750" indent="-285750" algn="just">
              <a:lnSpc>
                <a:spcPct val="150000"/>
              </a:lnSpc>
              <a:buFont typeface="Courier New" panose="02070309020205020404" pitchFamily="49" charset="0"/>
              <a:buChar char="o"/>
            </a:pPr>
            <a:endParaRPr lang="en-US" sz="1600" dirty="0"/>
          </a:p>
        </p:txBody>
      </p:sp>
      <p:pic>
        <p:nvPicPr>
          <p:cNvPr id="3" name="Content Placeholder 5">
            <a:extLst>
              <a:ext uri="{FF2B5EF4-FFF2-40B4-BE49-F238E27FC236}">
                <a16:creationId xmlns:a16="http://schemas.microsoft.com/office/drawing/2014/main" id="{ACF987B1-FE8F-56FC-A423-1B95CF07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710" y="1159933"/>
            <a:ext cx="3911090" cy="5122226"/>
          </a:xfrm>
          <a:prstGeom prst="rect">
            <a:avLst/>
          </a:prstGeom>
        </p:spPr>
      </p:pic>
    </p:spTree>
    <p:extLst>
      <p:ext uri="{BB962C8B-B14F-4D97-AF65-F5344CB8AC3E}">
        <p14:creationId xmlns:p14="http://schemas.microsoft.com/office/powerpoint/2010/main" val="2829544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47903"/>
            <a:ext cx="8421688" cy="1325563"/>
          </a:xfrm>
        </p:spPr>
        <p:txBody>
          <a:bodyPr/>
          <a:lstStyle/>
          <a:p>
            <a:r>
              <a:rPr lang="en-US" cap="none" dirty="0"/>
              <a:t>2. TRANSFORMERS – </a:t>
            </a:r>
            <a:br>
              <a:rPr lang="en-US" cap="none" dirty="0"/>
            </a:br>
            <a:r>
              <a:rPr lang="en-US" cap="none" dirty="0"/>
              <a:t>SCALED DOT PRODUCT (SELF) ATTENTION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5" name="Content Placeholder 4">
            <a:extLst>
              <a:ext uri="{FF2B5EF4-FFF2-40B4-BE49-F238E27FC236}">
                <a16:creationId xmlns:a16="http://schemas.microsoft.com/office/drawing/2014/main" id="{80580D39-CEEC-1288-8073-EDDC98BF5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847" y="2099609"/>
            <a:ext cx="3103153" cy="3412064"/>
          </a:xfrm>
          <a:prstGeom prst="rect">
            <a:avLst/>
          </a:prstGeom>
        </p:spPr>
      </p:pic>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400712" y="1931210"/>
            <a:ext cx="6618155" cy="4520390"/>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endParaRPr lang="en-US" sz="1600" dirty="0"/>
          </a:p>
        </p:txBody>
      </p:sp>
      <mc:AlternateContent xmlns:mc="http://schemas.openxmlformats.org/markup-compatibility/2006" xmlns:a14="http://schemas.microsoft.com/office/drawing/2010/main">
        <mc:Choice Requires="a14">
          <p:sp>
            <p:nvSpPr>
              <p:cNvPr id="4" name="Content Placeholder 25">
                <a:extLst>
                  <a:ext uri="{FF2B5EF4-FFF2-40B4-BE49-F238E27FC236}">
                    <a16:creationId xmlns:a16="http://schemas.microsoft.com/office/drawing/2014/main" id="{1F977795-D6FB-65B9-AD75-8F6DB80BCD6B}"/>
                  </a:ext>
                </a:extLst>
              </p:cNvPr>
              <p:cNvSpPr txBox="1">
                <a:spLocks/>
              </p:cNvSpPr>
              <p:nvPr/>
            </p:nvSpPr>
            <p:spPr>
              <a:xfrm>
                <a:off x="651495" y="1554163"/>
                <a:ext cx="8763438" cy="5255934"/>
              </a:xfrm>
              <a:prstGeom prst="rect">
                <a:avLst/>
              </a:prstGeom>
            </p:spPr>
            <p:txBody>
              <a:bodyPr vert="horz" lIns="91440" tIns="45720" rIns="91440" bIns="45720" numCol="1"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600" b="1" dirty="0"/>
                  <a:t>Three Representations: </a:t>
                </a:r>
                <a:r>
                  <a:rPr lang="en-US" sz="1600" dirty="0"/>
                  <a:t>Each word embedding is projected onto three different spaces, obtaining three different vectors: </a:t>
                </a:r>
              </a:p>
              <a:p>
                <a:pPr marL="1200150" lvl="2" indent="-285750" algn="just">
                  <a:lnSpc>
                    <a:spcPct val="150000"/>
                  </a:lnSpc>
                  <a:buFont typeface="Courier New" panose="02070309020205020404" pitchFamily="49" charset="0"/>
                  <a:buChar char="o"/>
                </a:pPr>
                <a:r>
                  <a:rPr lang="en-US" sz="1600" b="1" dirty="0"/>
                  <a:t>The Query vector:  </a:t>
                </a:r>
                <a:r>
                  <a:rPr lang="en-US" sz="1600" dirty="0"/>
                  <a:t>Captures the current word’s context and is used to compare for relevant context in other words of the sentence.</a:t>
                </a:r>
              </a:p>
              <a:p>
                <a:pPr marL="1200150" lvl="2" indent="-285750" algn="just">
                  <a:lnSpc>
                    <a:spcPct val="150000"/>
                  </a:lnSpc>
                  <a:buFont typeface="Courier New" panose="02070309020205020404" pitchFamily="49" charset="0"/>
                  <a:buChar char="o"/>
                </a:pPr>
                <a:r>
                  <a:rPr lang="en-US" sz="1600" b="1" dirty="0"/>
                  <a:t>The Key vector:  </a:t>
                </a:r>
                <a:r>
                  <a:rPr lang="en-US" sz="1600" dirty="0"/>
                  <a:t>Contains summarized information of all words in the sentence, and is used as a reference to find the relevant words to the current word.</a:t>
                </a:r>
              </a:p>
              <a:p>
                <a:pPr marL="1200150" lvl="2" indent="-285750" algn="just">
                  <a:lnSpc>
                    <a:spcPct val="150000"/>
                  </a:lnSpc>
                  <a:buFont typeface="Courier New" panose="02070309020205020404" pitchFamily="49" charset="0"/>
                  <a:buChar char="o"/>
                </a:pPr>
                <a:r>
                  <a:rPr lang="en-US" sz="1600" b="1" dirty="0"/>
                  <a:t>The Value vector: </a:t>
                </a:r>
                <a:r>
                  <a:rPr lang="en-US" sz="1600" dirty="0"/>
                  <a:t>Provides the actual word, with little modification to its general meaning.  The attention scores are used to weight these value vectors in the end.</a:t>
                </a:r>
              </a:p>
              <a:p>
                <a:pPr marL="1200150" lvl="2" indent="-285750" algn="just">
                  <a:lnSpc>
                    <a:spcPct val="150000"/>
                  </a:lnSpc>
                  <a:buFont typeface="Courier New" panose="02070309020205020404" pitchFamily="49" charset="0"/>
                  <a:buChar char="o"/>
                </a:pPr>
                <a:endParaRPr lang="en-US" sz="1600" dirty="0"/>
              </a:p>
              <a:p>
                <a:pPr algn="just">
                  <a:lnSpc>
                    <a:spcPct val="150000"/>
                  </a:lnSpc>
                </a:pPr>
                <a:r>
                  <a:rPr lang="en-US" sz="1600" b="1" dirty="0"/>
                  <a:t>Attention Score:</a:t>
                </a:r>
                <a:r>
                  <a:rPr lang="en-US" sz="1600" dirty="0"/>
                  <a:t> The query vector is compared with all the key vectors, and an attention score is generated.  We use the scaled dot-product attention:</a:t>
                </a:r>
              </a:p>
              <a:p>
                <a:pPr lvl="2" algn="just">
                  <a:lnSpc>
                    <a:spcPct val="150000"/>
                  </a:lnSpc>
                </a:pPr>
                <a14:m>
                  <m:oMathPara xmlns:m="http://schemas.openxmlformats.org/officeDocument/2006/math">
                    <m:oMathParaPr>
                      <m:jc m:val="center"/>
                    </m:oMathParaPr>
                    <m:oMath xmlns:m="http://schemas.openxmlformats.org/officeDocument/2006/math">
                      <m:r>
                        <a:rPr lang="en-IN" sz="1600" b="0" i="1" smtClean="0">
                          <a:latin typeface="Cambria Math" panose="02040503050406030204" pitchFamily="18" charset="0"/>
                        </a:rPr>
                        <m:t>𝐴𝑡𝑡𝑒𝑛𝑡𝑖𝑜𝑛</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𝑄</m:t>
                          </m:r>
                          <m:r>
                            <a:rPr lang="en-IN" sz="1600" b="0" i="1" smtClean="0">
                              <a:latin typeface="Cambria Math" panose="02040503050406030204" pitchFamily="18" charset="0"/>
                            </a:rPr>
                            <m:t>, </m:t>
                          </m:r>
                          <m:r>
                            <a:rPr lang="en-IN" sz="1600" b="0" i="1" smtClean="0">
                              <a:latin typeface="Cambria Math" panose="02040503050406030204" pitchFamily="18" charset="0"/>
                            </a:rPr>
                            <m:t>𝐾</m:t>
                          </m:r>
                          <m:r>
                            <a:rPr lang="en-IN" sz="1600" b="0" i="1" smtClean="0">
                              <a:latin typeface="Cambria Math" panose="02040503050406030204" pitchFamily="18" charset="0"/>
                            </a:rPr>
                            <m:t>, </m:t>
                          </m:r>
                          <m:r>
                            <a:rPr lang="en-IN" sz="1600" b="0" i="1" smtClean="0">
                              <a:latin typeface="Cambria Math" panose="02040503050406030204" pitchFamily="18" charset="0"/>
                            </a:rPr>
                            <m:t>𝑉</m:t>
                          </m:r>
                        </m:e>
                      </m:d>
                      <m:r>
                        <a:rPr lang="en-IN" sz="1600" b="0" i="1" smtClean="0">
                          <a:latin typeface="Cambria Math" panose="02040503050406030204" pitchFamily="18" charset="0"/>
                        </a:rPr>
                        <m:t>=</m:t>
                      </m:r>
                      <m:r>
                        <a:rPr lang="en-IN" sz="1600" b="0" i="1" smtClean="0">
                          <a:latin typeface="Cambria Math" panose="02040503050406030204" pitchFamily="18" charset="0"/>
                        </a:rPr>
                        <m:t>𝑠𝑜𝑓𝑡𝑚𝑎𝑥</m:t>
                      </m:r>
                      <m:d>
                        <m:dPr>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𝑄</m:t>
                              </m:r>
                              <m:r>
                                <a:rPr lang="en-IN" sz="1600" b="0" i="1" smtClean="0">
                                  <a:latin typeface="Cambria Math" panose="02040503050406030204" pitchFamily="18" charset="0"/>
                                </a:rPr>
                                <m:t> </m:t>
                              </m:r>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𝐾</m:t>
                                  </m:r>
                                </m:e>
                                <m:sup>
                                  <m:r>
                                    <a:rPr lang="en-IN" sz="1600" b="0" i="1" smtClean="0">
                                      <a:latin typeface="Cambria Math" panose="02040503050406030204" pitchFamily="18" charset="0"/>
                                    </a:rPr>
                                    <m:t>𝑇</m:t>
                                  </m:r>
                                </m:sup>
                              </m:sSup>
                            </m:num>
                            <m:den>
                              <m:rad>
                                <m:radPr>
                                  <m:degHide m:val="on"/>
                                  <m:ctrlPr>
                                    <a:rPr lang="en-IN" sz="1600" b="0" i="1" smtClean="0">
                                      <a:latin typeface="Cambria Math" panose="02040503050406030204" pitchFamily="18" charset="0"/>
                                    </a:rPr>
                                  </m:ctrlPr>
                                </m:radPr>
                                <m:deg/>
                                <m:e>
                                  <m:r>
                                    <a:rPr lang="en-IN" sz="1600" b="0" i="1" smtClean="0">
                                      <a:latin typeface="Cambria Math" panose="02040503050406030204" pitchFamily="18" charset="0"/>
                                    </a:rPr>
                                    <m:t>𝑑</m:t>
                                  </m:r>
                                </m:e>
                              </m:rad>
                            </m:den>
                          </m:f>
                        </m:e>
                      </m:d>
                      <m:r>
                        <a:rPr lang="en-IN" sz="1600" b="0" i="1" smtClean="0">
                          <a:latin typeface="Cambria Math" panose="02040503050406030204" pitchFamily="18" charset="0"/>
                        </a:rPr>
                        <m:t>𝑉</m:t>
                      </m:r>
                    </m:oMath>
                  </m:oMathPara>
                </a14:m>
                <a:endParaRPr lang="en-US" sz="1600" dirty="0"/>
              </a:p>
              <a:p>
                <a:pPr algn="just">
                  <a:lnSpc>
                    <a:spcPct val="150000"/>
                  </a:lnSpc>
                </a:pPr>
                <a:endParaRPr lang="en-US" sz="1600" dirty="0"/>
              </a:p>
              <a:p>
                <a:pPr lvl="2" algn="just">
                  <a:lnSpc>
                    <a:spcPct val="150000"/>
                  </a:lnSpc>
                </a:pPr>
                <a:endParaRPr lang="en-US" sz="1600" dirty="0"/>
              </a:p>
            </p:txBody>
          </p:sp>
        </mc:Choice>
        <mc:Fallback xmlns="">
          <p:sp>
            <p:nvSpPr>
              <p:cNvPr id="4" name="Content Placeholder 25">
                <a:extLst>
                  <a:ext uri="{FF2B5EF4-FFF2-40B4-BE49-F238E27FC236}">
                    <a16:creationId xmlns:a16="http://schemas.microsoft.com/office/drawing/2014/main" id="{1F977795-D6FB-65B9-AD75-8F6DB80BCD6B}"/>
                  </a:ext>
                </a:extLst>
              </p:cNvPr>
              <p:cNvSpPr txBox="1">
                <a:spLocks noRot="1" noChangeAspect="1" noMove="1" noResize="1" noEditPoints="1" noAdjustHandles="1" noChangeArrowheads="1" noChangeShapeType="1" noTextEdit="1"/>
              </p:cNvSpPr>
              <p:nvPr/>
            </p:nvSpPr>
            <p:spPr>
              <a:xfrm>
                <a:off x="651495" y="1554163"/>
                <a:ext cx="8763438" cy="5255934"/>
              </a:xfrm>
              <a:prstGeom prst="rect">
                <a:avLst/>
              </a:prstGeom>
              <a:blipFill>
                <a:blip r:embed="rId3"/>
                <a:stretch>
                  <a:fillRect l="-278" r="-348"/>
                </a:stretch>
              </a:blipFill>
            </p:spPr>
            <p:txBody>
              <a:bodyPr/>
              <a:lstStyle/>
              <a:p>
                <a:r>
                  <a:rPr lang="en-IN">
                    <a:noFill/>
                  </a:rPr>
                  <a:t> </a:t>
                </a:r>
              </a:p>
            </p:txBody>
          </p:sp>
        </mc:Fallback>
      </mc:AlternateContent>
    </p:spTree>
    <p:extLst>
      <p:ext uri="{BB962C8B-B14F-4D97-AF65-F5344CB8AC3E}">
        <p14:creationId xmlns:p14="http://schemas.microsoft.com/office/powerpoint/2010/main" val="113824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52113D6-13DA-C590-373A-E0F4DF98D929}"/>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11" name="Text Placeholder 2">
            <a:extLst>
              <a:ext uri="{FF2B5EF4-FFF2-40B4-BE49-F238E27FC236}">
                <a16:creationId xmlns:a16="http://schemas.microsoft.com/office/drawing/2014/main" id="{672C3CD0-4843-DC64-10FE-50B28951217B}"/>
              </a:ext>
            </a:extLst>
          </p:cNvPr>
          <p:cNvSpPr txBox="1">
            <a:spLocks/>
          </p:cNvSpPr>
          <p:nvPr/>
        </p:nvSpPr>
        <p:spPr>
          <a:xfrm>
            <a:off x="1147310" y="2776936"/>
            <a:ext cx="2882475"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a:p>
        </p:txBody>
      </p:sp>
      <p:sp>
        <p:nvSpPr>
          <p:cNvPr id="12" name="Text Placeholder 4">
            <a:extLst>
              <a:ext uri="{FF2B5EF4-FFF2-40B4-BE49-F238E27FC236}">
                <a16:creationId xmlns:a16="http://schemas.microsoft.com/office/drawing/2014/main" id="{D6941EA1-CD4C-A6C9-F6D1-215E20C06541}"/>
              </a:ext>
            </a:extLst>
          </p:cNvPr>
          <p:cNvSpPr txBox="1">
            <a:spLocks/>
          </p:cNvSpPr>
          <p:nvPr/>
        </p:nvSpPr>
        <p:spPr>
          <a:xfrm>
            <a:off x="4551871" y="2776936"/>
            <a:ext cx="2896671"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a:p>
        </p:txBody>
      </p:sp>
      <p:sp>
        <p:nvSpPr>
          <p:cNvPr id="13" name="Text Placeholder 6">
            <a:extLst>
              <a:ext uri="{FF2B5EF4-FFF2-40B4-BE49-F238E27FC236}">
                <a16:creationId xmlns:a16="http://schemas.microsoft.com/office/drawing/2014/main" id="{EC230B25-DA40-CC5F-A776-19254321D7E8}"/>
              </a:ext>
            </a:extLst>
          </p:cNvPr>
          <p:cNvSpPr txBox="1">
            <a:spLocks/>
          </p:cNvSpPr>
          <p:nvPr/>
        </p:nvSpPr>
        <p:spPr>
          <a:xfrm>
            <a:off x="7970627" y="2776936"/>
            <a:ext cx="2882475"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a:p>
        </p:txBody>
      </p:sp>
      <p:pic>
        <p:nvPicPr>
          <p:cNvPr id="21" name="Picture 20">
            <a:extLst>
              <a:ext uri="{FF2B5EF4-FFF2-40B4-BE49-F238E27FC236}">
                <a16:creationId xmlns:a16="http://schemas.microsoft.com/office/drawing/2014/main" id="{CE8ABDB6-1260-3E55-1091-16DC8C13495D}"/>
              </a:ext>
            </a:extLst>
          </p:cNvPr>
          <p:cNvPicPr>
            <a:picLocks noChangeAspect="1"/>
          </p:cNvPicPr>
          <p:nvPr/>
        </p:nvPicPr>
        <p:blipFill>
          <a:blip r:embed="rId2"/>
          <a:stretch>
            <a:fillRect/>
          </a:stretch>
        </p:blipFill>
        <p:spPr>
          <a:xfrm>
            <a:off x="766540" y="612063"/>
            <a:ext cx="10587260" cy="6367116"/>
          </a:xfrm>
          <a:prstGeom prst="rect">
            <a:avLst/>
          </a:prstGeom>
        </p:spPr>
      </p:pic>
      <p:sp>
        <p:nvSpPr>
          <p:cNvPr id="26" name="Title 1">
            <a:extLst>
              <a:ext uri="{FF2B5EF4-FFF2-40B4-BE49-F238E27FC236}">
                <a16:creationId xmlns:a16="http://schemas.microsoft.com/office/drawing/2014/main" id="{EAC5BB76-5A18-233B-A256-B716B2310209}"/>
              </a:ext>
            </a:extLst>
          </p:cNvPr>
          <p:cNvSpPr txBox="1">
            <a:spLocks/>
          </p:cNvSpPr>
          <p:nvPr/>
        </p:nvSpPr>
        <p:spPr>
          <a:xfrm>
            <a:off x="1885156" y="47903"/>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N" cap="none"/>
              <a:t>2. TRANSFORMERS – </a:t>
            </a:r>
            <a:br>
              <a:rPr lang="en-IN" cap="none"/>
            </a:br>
            <a:r>
              <a:rPr lang="en-IN" cap="none"/>
              <a:t>SCALED DOT PRODUCT ATTENTION</a:t>
            </a:r>
            <a:endParaRPr lang="en-IN"/>
          </a:p>
        </p:txBody>
      </p:sp>
    </p:spTree>
    <p:extLst>
      <p:ext uri="{BB962C8B-B14F-4D97-AF65-F5344CB8AC3E}">
        <p14:creationId xmlns:p14="http://schemas.microsoft.com/office/powerpoint/2010/main" val="3861464258"/>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oline" id="{080CB5C6-FA0A-40B0-8C1A-A4BA88D91EE0}" vid="{DC98E595-77B2-413A-A4EA-B47400BD13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D61E6D-BC40-43C3-A154-0081729E0F7E}">
  <ds:schemaRefs>
    <ds:schemaRef ds:uri="http://schemas.microsoft.com/office/2006/metadata/properties"/>
    <ds:schemaRef ds:uri="http://schemas.microsoft.com/office/2006/documentManagement/types"/>
    <ds:schemaRef ds:uri="http://schemas.microsoft.com/sharepoint/v3"/>
    <ds:schemaRef ds:uri="http://purl.org/dc/dcmitype/"/>
    <ds:schemaRef ds:uri="http://schemas.microsoft.com/office/infopath/2007/PartnerControls"/>
    <ds:schemaRef ds:uri="http://purl.org/dc/terms/"/>
    <ds:schemaRef ds:uri="230e9df3-be65-4c73-a93b-d1236ebd677e"/>
    <ds:schemaRef ds:uri="http://schemas.openxmlformats.org/package/2006/metadata/core-properties"/>
    <ds:schemaRef ds:uri="http://purl.org/dc/elements/1.1/"/>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2815A6BF-B4A3-4B5C-B85C-0D4CB6AE15C7}">
  <ds:schemaRefs>
    <ds:schemaRef ds:uri="http://schemas.microsoft.com/sharepoint/v3/contenttype/forms"/>
  </ds:schemaRefs>
</ds:datastoreItem>
</file>

<file path=customXml/itemProps3.xml><?xml version="1.0" encoding="utf-8"?>
<ds:datastoreItem xmlns:ds="http://schemas.openxmlformats.org/officeDocument/2006/customXml" ds:itemID="{9081D1F3-EE22-4802-8DFA-C4795BD0F3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Colorful Certificate</Template>
  <TotalTime>0</TotalTime>
  <Words>2841</Words>
  <Application>Microsoft Office PowerPoint</Application>
  <PresentationFormat>Widescreen</PresentationFormat>
  <Paragraphs>519</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Cambria Math</vt:lpstr>
      <vt:lpstr>Courier New</vt:lpstr>
      <vt:lpstr>Tenorite</vt:lpstr>
      <vt:lpstr>Monoline</vt:lpstr>
      <vt:lpstr>Analyzing Plasma evolution with transformers</vt:lpstr>
      <vt:lpstr>OUTLINE</vt:lpstr>
      <vt:lpstr>i. PROBLEM AND APPROACH OVERVIEW</vt:lpstr>
      <vt:lpstr>1. Introduction to the problem</vt:lpstr>
      <vt:lpstr>Normalization: Stemming vs lemmatization</vt:lpstr>
      <vt:lpstr>Normalization: Stemming vs lemmatization</vt:lpstr>
      <vt:lpstr>2. TRANSFORMERS</vt:lpstr>
      <vt:lpstr>2. TRANSFORMERS –  SCALED DOT PRODUCT (SELF) ATTENTION</vt:lpstr>
      <vt:lpstr>PowerPoint Presentation</vt:lpstr>
      <vt:lpstr>2. TRANSFORMERS –  Natural Language Processing</vt:lpstr>
      <vt:lpstr>2. TRANSFORMERS –  Natural Language Processing</vt:lpstr>
      <vt:lpstr>2. TRANSFORMERS – TIME SERIES DATA</vt:lpstr>
      <vt:lpstr>3. General approach</vt:lpstr>
      <vt:lpstr>3. General Approach –  Confusion Matrix</vt:lpstr>
      <vt:lpstr>3. General Approach - metrics</vt:lpstr>
      <vt:lpstr>4. Challenges faced</vt:lpstr>
      <vt:lpstr>5. Methods used</vt:lpstr>
      <vt:lpstr>ii. DATA PREPARATION</vt:lpstr>
      <vt:lpstr>1. Structure of data</vt:lpstr>
      <vt:lpstr>2. Preparing the data – methods used</vt:lpstr>
      <vt:lpstr>PowerPoint Presentation</vt:lpstr>
      <vt:lpstr>PowerPoint Presentation</vt:lpstr>
      <vt:lpstr>2. Preparing the data – methods used</vt:lpstr>
      <vt:lpstr>3. MP vs MP-Less analysis</vt:lpstr>
      <vt:lpstr>iii. Validation among model architectures</vt:lpstr>
      <vt:lpstr>1. Schema of model architectures</vt:lpstr>
      <vt:lpstr>PowerPoint Presentation</vt:lpstr>
      <vt:lpstr>PowerPoint Presentation</vt:lpstr>
      <vt:lpstr>PowerPoint Presentation</vt:lpstr>
      <vt:lpstr>2. Grid-search (cnn) –  mean values</vt:lpstr>
      <vt:lpstr>2. Grid-search (Dnn) –  mean values</vt:lpstr>
      <vt:lpstr>2. Grid-search (transformer)–  mean values</vt:lpstr>
      <vt:lpstr>2. Grid-search – Best values found</vt:lpstr>
      <vt:lpstr>2. Grid-search comparison:  training on best CNN model</vt:lpstr>
      <vt:lpstr>2. Grid-search comparison:  training on best CNN model</vt:lpstr>
      <vt:lpstr>2. Grid-search comparison:  training on best DNN model</vt:lpstr>
      <vt:lpstr>2. Grid-search comparison:  training on best DNN model</vt:lpstr>
      <vt:lpstr>2. Grid-search comparison:  training on best transformer model</vt:lpstr>
      <vt:lpstr>2. Grid-search comparison:  training on best transformer model</vt:lpstr>
      <vt:lpstr>3. Why transformers</vt:lpstr>
      <vt:lpstr>iv. Improvement of best model</vt:lpstr>
      <vt:lpstr>1. Grid-search on parameters</vt:lpstr>
      <vt:lpstr>2. heatmap visualization of results –  The f-beta score</vt:lpstr>
      <vt:lpstr>2. heatmap visualization of results</vt:lpstr>
      <vt:lpstr>2. heatmap visualization of results</vt:lpstr>
      <vt:lpstr>3. Behaviour across long times</vt:lpstr>
      <vt:lpstr>3. Behaviour across long times</vt:lpstr>
      <vt:lpstr>4. Threshold moving</vt:lpstr>
      <vt:lpstr>4. Threshold moving - Variation</vt:lpstr>
      <vt:lpstr>PowerPoint Presentation</vt:lpstr>
      <vt:lpstr>5. Improved results of best model (Before Improvement)</vt:lpstr>
      <vt:lpstr>5. Improved results of best model (Before Improvement)</vt:lpstr>
      <vt:lpstr>5. Improved results of best model (After Improvement)</vt:lpstr>
      <vt:lpstr>5. Improved results of best model (After Improvement)</vt:lpstr>
      <vt:lpstr>5. Improved results of best model (After Improvement)</vt:lpstr>
      <vt:lpstr>5. Improved results of best model (After Improvement)</vt:lpstr>
      <vt:lpstr>v. conclusion</vt:lpstr>
      <vt:lpstr>Conclusion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2021-06-15T16:02:44Z</dcterms:created>
  <dcterms:modified xsi:type="dcterms:W3CDTF">2023-07-21T20:49:03Z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